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1"/>
  </p:sldMasterIdLst>
  <p:notesMasterIdLst>
    <p:notesMasterId r:id="rId29"/>
  </p:notesMasterIdLst>
  <p:handoutMasterIdLst>
    <p:handoutMasterId r:id="rId30"/>
  </p:handoutMasterIdLst>
  <p:sldIdLst>
    <p:sldId id="498" r:id="rId2"/>
    <p:sldId id="517" r:id="rId3"/>
    <p:sldId id="456" r:id="rId4"/>
    <p:sldId id="549" r:id="rId5"/>
    <p:sldId id="551" r:id="rId6"/>
    <p:sldId id="538" r:id="rId7"/>
    <p:sldId id="539" r:id="rId8"/>
    <p:sldId id="540" r:id="rId9"/>
    <p:sldId id="541" r:id="rId10"/>
    <p:sldId id="542" r:id="rId11"/>
    <p:sldId id="537" r:id="rId12"/>
    <p:sldId id="487" r:id="rId13"/>
    <p:sldId id="500" r:id="rId14"/>
    <p:sldId id="501" r:id="rId15"/>
    <p:sldId id="499" r:id="rId16"/>
    <p:sldId id="552" r:id="rId17"/>
    <p:sldId id="496" r:id="rId18"/>
    <p:sldId id="543" r:id="rId19"/>
    <p:sldId id="523" r:id="rId20"/>
    <p:sldId id="486" r:id="rId21"/>
    <p:sldId id="544" r:id="rId22"/>
    <p:sldId id="502" r:id="rId23"/>
    <p:sldId id="557" r:id="rId24"/>
    <p:sldId id="377" r:id="rId25"/>
    <p:sldId id="509" r:id="rId26"/>
    <p:sldId id="556" r:id="rId27"/>
    <p:sldId id="492" r:id="rId28"/>
  </p:sldIdLst>
  <p:sldSz cx="9144000" cy="6858000" type="screen4x3"/>
  <p:notesSz cx="7010400" cy="9296400"/>
  <p:custDataLst>
    <p:tags r:id="rId3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158" userDrawn="1">
          <p15:clr>
            <a:srgbClr val="A4A3A4"/>
          </p15:clr>
        </p15:guide>
        <p15:guide id="5" pos="5602" userDrawn="1">
          <p15:clr>
            <a:srgbClr val="A4A3A4"/>
          </p15:clr>
        </p15:guide>
        <p15:guide id="6" orient="horz" pos="890" userDrawn="1">
          <p15:clr>
            <a:srgbClr val="A4A3A4"/>
          </p15:clr>
        </p15:guide>
        <p15:guide id="7" orient="horz" pos="3838" userDrawn="1">
          <p15:clr>
            <a:srgbClr val="A4A3A4"/>
          </p15:clr>
        </p15:guide>
        <p15:guide id="8" orient="horz" pos="1207" userDrawn="1">
          <p15:clr>
            <a:srgbClr val="A4A3A4"/>
          </p15:clr>
        </p15:guide>
        <p15:guide id="9" pos="3050" userDrawn="1">
          <p15:clr>
            <a:srgbClr val="A4A3A4"/>
          </p15:clr>
        </p15:guide>
        <p15:guide id="10" orient="horz" pos="20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2928">
          <p15:clr>
            <a:srgbClr val="A4A3A4"/>
          </p15:clr>
        </p15:guide>
        <p15:guide id="4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6062"/>
    <a:srgbClr val="FFB200"/>
    <a:srgbClr val="EBEBEB"/>
    <a:srgbClr val="F06135"/>
    <a:srgbClr val="B2B2B2"/>
    <a:srgbClr val="C110A0"/>
    <a:srgbClr val="878787"/>
    <a:srgbClr val="F16136"/>
    <a:srgbClr val="00C389"/>
    <a:srgbClr val="89B7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202B0CA-FC54-4496-8BCA-5EF66A818D29}" styleName="Estilo E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10" autoAdjust="0"/>
    <p:restoredTop sz="93503" autoAdjust="0"/>
  </p:normalViewPr>
  <p:slideViewPr>
    <p:cSldViewPr>
      <p:cViewPr>
        <p:scale>
          <a:sx n="90" d="100"/>
          <a:sy n="90" d="100"/>
        </p:scale>
        <p:origin x="-852" y="-48"/>
      </p:cViewPr>
      <p:guideLst>
        <p:guide orient="horz" pos="2160"/>
        <p:guide orient="horz" pos="890"/>
        <p:guide orient="horz" pos="3838"/>
        <p:guide orient="horz" pos="1207"/>
        <p:guide orient="horz" pos="2024"/>
        <p:guide pos="2880"/>
        <p:guide pos="158"/>
        <p:guide pos="5602"/>
        <p:guide pos="305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1890" y="84"/>
      </p:cViewPr>
      <p:guideLst>
        <p:guide orient="horz" pos="2880"/>
        <p:guide orient="horz" pos="2928"/>
        <p:guide pos="2160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2397E2-DBD8-4AE0-BB95-F8E65AFF9248}" type="datetime1">
              <a:rPr lang="pt-BR" smtClean="0"/>
              <a:t>22/04/2019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28AC7B-152D-4904-87FD-D79032141DC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201481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DFBE81A-0300-43A7-B10C-4C8D7D65E67B}" type="datetime1">
              <a:rPr lang="pt-BR" smtClean="0"/>
              <a:t>22/04/2019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74B384F-1A4C-409C-A7B3-E26CBCB40244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0382001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DFBE81A-0300-43A7-B10C-4C8D7D65E67B}" type="datetime1">
              <a:rPr lang="pt-BR" smtClean="0"/>
              <a:t>22/04/2019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384F-1A4C-409C-A7B3-E26CBCB40244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56492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Então</a:t>
            </a:r>
            <a:r>
              <a:rPr lang="pt-BR" baseline="0" dirty="0"/>
              <a:t> as diferenças são essas: num plano CD o participante possui um patrimônio, que é um saldo em seu nome dentro da entidade. Se optar por receber este saldo em forma de renda, pode gerenciar o quanto quer receber dependendo do seu momento de vida. Na pensão por morte, os beneficiários podem continuar recebendo a renda da mesma forma que o participante recebia ou receberem o saldo remanescente a vista. E caso o participante saia da empresa antes de se aposentar, também pode sacar todo o saldo à vista.</a:t>
            </a:r>
          </a:p>
          <a:p>
            <a:endParaRPr lang="pt-BR" baseline="0" dirty="0"/>
          </a:p>
          <a:p>
            <a:r>
              <a:rPr lang="pt-BR" baseline="0" dirty="0"/>
              <a:t>Já em um plano BD o participante não tem um patrimônio em seu nome, tem sim direito a uma renda mensal vitalícia, isto é, tem uma promessa de benefício futuro. O valor do benefício é fixo e não pode ser modificado. Em caso de pensão, a renda que os beneficiários receberão é apenas uma parcela do benefício que o participante tinha direito e, por fim, se o participante sair da empresa antes de se aposentar, deve aguardar até a elegibilidade para receber a renda.</a:t>
            </a:r>
            <a:endParaRPr lang="pt-BR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DFBE81A-0300-43A7-B10C-4C8D7D65E67B}" type="datetime1">
              <a:rPr lang="pt-BR" smtClean="0"/>
              <a:t>22/04/2019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384F-1A4C-409C-A7B3-E26CBCB40244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57892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Mas o que significa dizer</a:t>
            </a:r>
            <a:r>
              <a:rPr lang="pt-BR" baseline="0" dirty="0"/>
              <a:t> que o plano foi saldado?</a:t>
            </a:r>
          </a:p>
          <a:p>
            <a:r>
              <a:rPr lang="pt-BR" baseline="0" dirty="0"/>
              <a:t>Significa que a empresa não irá mais acumular recursos no Plano de Benefícios, e os participantes terão direito, dentro deste plano, a um benefício proporcional à sua reserva matemática. Este benefício só será devido aos participantes quando cumprirem as elegibilidades do Plano de Benefícios.</a:t>
            </a:r>
            <a:endParaRPr lang="pt-BR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DFBE81A-0300-43A7-B10C-4C8D7D65E67B}" type="datetime1">
              <a:rPr lang="pt-BR" smtClean="0"/>
              <a:t>22/04/2019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384F-1A4C-409C-A7B3-E26CBCB40244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0609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Vamos ilustrar:</a:t>
            </a:r>
          </a:p>
          <a:p>
            <a:r>
              <a:rPr lang="pt-BR" baseline="0" dirty="0"/>
              <a:t>Sem o </a:t>
            </a:r>
            <a:r>
              <a:rPr lang="pt-BR" baseline="0" dirty="0" err="1"/>
              <a:t>saldamento</a:t>
            </a:r>
            <a:r>
              <a:rPr lang="pt-BR" baseline="0" dirty="0"/>
              <a:t>, da admissão até a aposentadoria seriam acumulados recursos suficientes para pagar uma renda mensal ao participante quando ele se aposentasse.</a:t>
            </a:r>
            <a:endParaRPr lang="pt-BR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DFBE81A-0300-43A7-B10C-4C8D7D65E67B}" type="datetime1">
              <a:rPr lang="pt-BR" smtClean="0"/>
              <a:t>22/04/2019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384F-1A4C-409C-A7B3-E26CBCB40244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09392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Com o </a:t>
            </a:r>
            <a:r>
              <a:rPr lang="pt-BR" dirty="0" err="1"/>
              <a:t>saldamento</a:t>
            </a:r>
            <a:r>
              <a:rPr lang="pt-BR" dirty="0"/>
              <a:t>, há uma interrupção nesta acumulação, e</a:t>
            </a:r>
            <a:r>
              <a:rPr lang="pt-BR" baseline="0" dirty="0"/>
              <a:t> os participantes que continuarem no plano saldado terão direito a um benefício proporcional ao que já foi acumulado até o momento do </a:t>
            </a:r>
            <a:r>
              <a:rPr lang="pt-BR" baseline="0" dirty="0" err="1"/>
              <a:t>saldamento</a:t>
            </a:r>
            <a:r>
              <a:rPr lang="pt-BR" baseline="0" dirty="0"/>
              <a:t>. O valor do benefício é calculado no momento do </a:t>
            </a:r>
            <a:r>
              <a:rPr lang="pt-BR" baseline="0" dirty="0" err="1"/>
              <a:t>saldamento</a:t>
            </a:r>
            <a:r>
              <a:rPr lang="pt-BR" baseline="0" dirty="0"/>
              <a:t>, porém o pagamento é feito apenas quando o participante for elegível. Durante este período entre o </a:t>
            </a:r>
            <a:r>
              <a:rPr lang="pt-BR" baseline="0" dirty="0" err="1"/>
              <a:t>saldamento</a:t>
            </a:r>
            <a:r>
              <a:rPr lang="pt-BR" baseline="0" dirty="0"/>
              <a:t> e a aposentadoria o valor calculado será corrigido pelo índice de inflação IPCA.</a:t>
            </a:r>
          </a:p>
          <a:p>
            <a:r>
              <a:rPr lang="pt-BR" baseline="0" dirty="0"/>
              <a:t>E neste período entre o </a:t>
            </a:r>
            <a:r>
              <a:rPr lang="pt-BR" baseline="0" dirty="0" err="1"/>
              <a:t>saldamento</a:t>
            </a:r>
            <a:r>
              <a:rPr lang="pt-BR" baseline="0" dirty="0"/>
              <a:t> e a aposentadoria, os participantes poderão continuar seu planejamento para o futuro no novo plano CD, que se chama Plano VI.</a:t>
            </a:r>
            <a:endParaRPr lang="pt-BR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DFBE81A-0300-43A7-B10C-4C8D7D65E67B}" type="datetime1">
              <a:rPr lang="pt-BR" smtClean="0"/>
              <a:t>22/04/2019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384F-1A4C-409C-A7B3-E26CBCB40244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80075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Bom, agora que você já</a:t>
            </a:r>
            <a:r>
              <a:rPr lang="pt-BR" baseline="0" dirty="0"/>
              <a:t> conhece o conceito das modalidades de planos BD e CD, vamos ver o que está mudando no seu plano.</a:t>
            </a:r>
          </a:p>
          <a:p>
            <a:r>
              <a:rPr lang="pt-BR" dirty="0"/>
              <a:t>Dentro</a:t>
            </a:r>
            <a:r>
              <a:rPr lang="pt-BR" baseline="0" dirty="0"/>
              <a:t> da FUNSSEST, os antigos planos I, II e III foram transformados no Plano de Benefícios, um plano BD fechado para novas inscrições. Neste momento, este plano está sendo saldado e os participantes terão duas opções: se inscrever no novo Plano CD que está sendo criando </a:t>
            </a:r>
            <a:r>
              <a:rPr lang="pt-BR" b="1" baseline="0" dirty="0"/>
              <a:t>mantendo</a:t>
            </a:r>
            <a:r>
              <a:rPr lang="pt-BR" baseline="0" dirty="0"/>
              <a:t> o benefício saldado no Plano de Benefícios ou </a:t>
            </a:r>
            <a:r>
              <a:rPr lang="pt-BR" b="1" baseline="0" dirty="0"/>
              <a:t>transferindo</a:t>
            </a:r>
            <a:r>
              <a:rPr lang="pt-BR" baseline="0" dirty="0"/>
              <a:t> sua reserva para o novo plano.</a:t>
            </a:r>
            <a:endParaRPr lang="pt-BR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DFBE81A-0300-43A7-B10C-4C8D7D65E67B}" type="datetime1">
              <a:rPr lang="pt-BR" smtClean="0"/>
              <a:t>22/04/2019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384F-1A4C-409C-A7B3-E26CBCB40244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59508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Neste cenário,</a:t>
            </a:r>
            <a:r>
              <a:rPr lang="pt-BR" baseline="0" dirty="0"/>
              <a:t> </a:t>
            </a:r>
            <a:r>
              <a:rPr lang="pt-BR" dirty="0"/>
              <a:t>as opções</a:t>
            </a:r>
            <a:r>
              <a:rPr lang="pt-BR" baseline="0" dirty="0"/>
              <a:t> que os participantes terão são as seguintes:</a:t>
            </a:r>
          </a:p>
          <a:p>
            <a:r>
              <a:rPr lang="pt-BR" dirty="0"/>
              <a:t>Transferir sua reserva matemática d</a:t>
            </a:r>
            <a:r>
              <a:rPr lang="pt-BR" baseline="0" dirty="0"/>
              <a:t>o plano saldado para o novo plano. Nesta opção, o benefício que será gerado levará em conta este saldo inicial e as novas contribuições que a patrocinadora irá realizar em nome do participante neste novo plano.</a:t>
            </a:r>
          </a:p>
          <a:p>
            <a:r>
              <a:rPr lang="pt-BR" dirty="0"/>
              <a:t>Ou manter</a:t>
            </a:r>
            <a:r>
              <a:rPr lang="pt-BR" baseline="0" dirty="0"/>
              <a:t> o seu benefício saldado no Plano de Benefícios. Nesta opção, você pode começar a constituir um novo saldo de conta no Plano VI realizando contribuições e recebendo contribuições da patrocinadora em seu nome. No momento da aposentadoria você irá receber dois benefícios distintos: o benefício saldado e o benefício constituído no Plano VI.</a:t>
            </a:r>
            <a:endParaRPr lang="pt-BR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DFBE81A-0300-43A7-B10C-4C8D7D65E67B}" type="datetime1">
              <a:rPr lang="pt-BR" smtClean="0"/>
              <a:t>22/04/2019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384F-1A4C-409C-A7B3-E26CBCB40244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3905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dirty="0"/>
              <a:t>Vamos</a:t>
            </a:r>
            <a:r>
              <a:rPr lang="pt-BR" sz="1200" baseline="0" dirty="0"/>
              <a:t> ver cada uma destas opções com mais detalhes:</a:t>
            </a:r>
          </a:p>
          <a:p>
            <a:r>
              <a:rPr lang="pt-BR" sz="1200" baseline="0" dirty="0"/>
              <a:t>Quem optar por transferir sua Reserva Matemática, irá abrir mão do benefício de renda vitalícia e irá começar no novo plano com o valor da Reserva Matemática como um depósito inicial. Depois, o participante receberá contribuições da patrocinadora em seu Saldo de Conta do momento da adesão ao Plano VI até os 55 anos de idade. O valor destas contribuições será calculado com base nas  informações individuais de cada participante.</a:t>
            </a:r>
          </a:p>
          <a:p>
            <a:r>
              <a:rPr lang="pt-BR" sz="1200" baseline="0" dirty="0"/>
              <a:t>Caso o participante permaneça no plano após os 55 anos de idade, a partir deste momento a patrocinadora não realizará mais as contribuições individuais. Porém, o participante poderá, a partir dos 55 anos de idade, realizar contribuições e receber uma contrapartida por parte da empresa de 100% das suas contribuições.</a:t>
            </a:r>
          </a:p>
          <a:p>
            <a:r>
              <a:rPr lang="pt-BR" sz="1200" baseline="0" dirty="0"/>
              <a:t>No momento da aposentadoria, o participante pode optar por receber até 25% do saldo acumulado à vista ou em algum momento posterior e o restante do saldo será transformado em uma renda mensal.</a:t>
            </a:r>
          </a:p>
          <a:p>
            <a:r>
              <a:rPr lang="pt-BR" sz="1200" baseline="0" dirty="0"/>
              <a:t>Esta renda pode ser por um prazo escolhido pelo participante, pela aplicação de um percentual mensal entre 0,1% e 2,5% do saldo do participante, ou um valor em reais que o participante escolha, desde que o valor não seja menor que 0,1% ou maior que 2,5% do valor do saldo.</a:t>
            </a:r>
          </a:p>
          <a:p>
            <a:r>
              <a:rPr lang="pt-BR" sz="1200" baseline="0" dirty="0"/>
              <a:t>Outra opção é, ao invés de receber renda mensal, o participante escolher por receber todo o saldo de conta à vista no momento da aposentadoria e, assim, encerrar sua relação com a FUNSSEST. </a:t>
            </a:r>
            <a:endParaRPr lang="pt-BR" sz="1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DFBE81A-0300-43A7-B10C-4C8D7D65E67B}" type="datetime1">
              <a:rPr lang="pt-BR" smtClean="0"/>
              <a:t>22/04/2019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384F-1A4C-409C-A7B3-E26CBCB40244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29838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aseline="0" dirty="0"/>
              <a:t>Os participantes que não transferirem a Reserva Matemática para o novo plano, ao aderirem ao Plano VI, deverão realizar a Contribuição Básica. Para calcular esta contribuição, primeiro divide-se o salário do participante em duas partes: sobre a parcela do salário até R$ 4.792,50 é aplicado o percentual de 0,5% e sobre a parcela que exceder este valor, aplica-se 9%.</a:t>
            </a:r>
          </a:p>
          <a:p>
            <a:r>
              <a:rPr lang="pt-BR" baseline="0" dirty="0"/>
              <a:t>E a Contribuição Básica da empresa será de 100% da Contribuição Básica do participante.</a:t>
            </a:r>
          </a:p>
          <a:p>
            <a:endParaRPr lang="pt-BR" baseline="0" dirty="0"/>
          </a:p>
          <a:p>
            <a:r>
              <a:rPr lang="pt-BR" baseline="0" dirty="0"/>
              <a:t>Na aposentadoria, o participante terá duas rendas: o benefício saldado, que será uma renda vitalícia fixa, e o benefício que virá do saldo constituído no novo plano, e será flexível.</a:t>
            </a:r>
          </a:p>
          <a:p>
            <a:r>
              <a:rPr lang="pt-BR" baseline="0" dirty="0"/>
              <a:t>A renda vitalícia é fixa e não pode ser modificada, enquanto a renda no Plano VI tem a mesma flexibilidade que falamos na opção anterior: pode-se optar por receber todo o saldo acumulado à vista ou, caso se opte por uma renda mensal, é opcional receber até 25% do saldo em pagamento único e o restante por prazo, por percentual mensal ou em valor definido em reais.</a:t>
            </a:r>
          </a:p>
          <a:p>
            <a:endParaRPr lang="pt-BR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DFBE81A-0300-43A7-B10C-4C8D7D65E67B}" type="datetime1">
              <a:rPr lang="pt-BR" smtClean="0"/>
              <a:t>22/04/2019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384F-1A4C-409C-A7B3-E26CBCB40244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90700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Vamos recapitular as opções dos participantes neste processo de </a:t>
            </a:r>
            <a:r>
              <a:rPr lang="pt-BR" dirty="0" err="1"/>
              <a:t>saldamento</a:t>
            </a:r>
            <a:r>
              <a:rPr lang="pt-BR" dirty="0"/>
              <a:t>:</a:t>
            </a:r>
          </a:p>
          <a:p>
            <a:r>
              <a:rPr lang="pt-BR" dirty="0"/>
              <a:t>Os</a:t>
            </a:r>
            <a:r>
              <a:rPr lang="pt-BR" baseline="0" dirty="0"/>
              <a:t> participantes ainda não elegíveis ao benefício de aposentadoria podem optar por permanecer no plano saldado e não aderirem ao novo Plano VI. Desta forma, só terão acesso ao benefício saldado na aposentadoria e vão abrir mão de novas contribuições da empresa do momento do </a:t>
            </a:r>
            <a:r>
              <a:rPr lang="pt-BR" baseline="0" dirty="0" err="1"/>
              <a:t>saldamento</a:t>
            </a:r>
            <a:r>
              <a:rPr lang="pt-BR" baseline="0" dirty="0"/>
              <a:t> até a aposentadoria.</a:t>
            </a:r>
          </a:p>
          <a:p>
            <a:r>
              <a:rPr lang="pt-BR" baseline="0" dirty="0"/>
              <a:t>Além disso, é possível permanecer no plano saldado e participar do Plano VI sem transferir sua reserva. Desta forma, o participante deve realizar contribuições para receber contribuições da empresa em seu nome. Caso saia da empresa e queira resgatar seus recursos, só poderá resgatar os recursos do novo plano.</a:t>
            </a:r>
          </a:p>
          <a:p>
            <a:r>
              <a:rPr lang="pt-BR" baseline="0" dirty="0"/>
              <a:t>Se o participante quiser transferir sua Reserva Individual para o Plano VI, receberá contribuições da empresa no novo plano sem precisar realizar contribuições. Caso saia da empresa e queira resgatar seus recursos, poderá receber as novas contribuições e a reserva transferida também.</a:t>
            </a:r>
          </a:p>
          <a:p>
            <a:endParaRPr lang="pt-BR" baseline="0" dirty="0"/>
          </a:p>
          <a:p>
            <a:r>
              <a:rPr lang="pt-BR" baseline="0" dirty="0"/>
              <a:t>Para os participantes que já são elegíveis à aposentadoria, é possível permanecer no plano BD e receber apenas o benefício saldado ou transferir sua reserva para o novo plano. Os que optarem por transferir a reserva, se quiserem, poderão realizar contribuições e receber contrapartida da empresa.</a:t>
            </a:r>
          </a:p>
          <a:p>
            <a:endParaRPr lang="pt-BR" baseline="0" dirty="0"/>
          </a:p>
          <a:p>
            <a:r>
              <a:rPr lang="pt-BR" baseline="0" dirty="0"/>
              <a:t>E para os participantes que já são aposentados, nada muda, isto é, continuarão recebendo o benefício no Plano BD.</a:t>
            </a:r>
            <a:endParaRPr lang="pt-BR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DFBE81A-0300-43A7-B10C-4C8D7D65E67B}" type="datetime1">
              <a:rPr lang="pt-BR" smtClean="0"/>
              <a:t>22/04/2019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384F-1A4C-409C-A7B3-E26CBCB40244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75577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ADICIONAL:</a:t>
            </a:r>
          </a:p>
          <a:p>
            <a:r>
              <a:rPr lang="pt-BR" dirty="0"/>
              <a:t>Os participantes </a:t>
            </a:r>
            <a:r>
              <a:rPr lang="pt-BR" dirty="0" err="1"/>
              <a:t>autopatrocinados</a:t>
            </a:r>
            <a:r>
              <a:rPr lang="pt-BR" baseline="0" dirty="0"/>
              <a:t> podem continuar no plano saldado. Nesse caso, não realizarão mais contribuições normais, mas continuarão realizando contribuições administrativas até o momento que forem elegíveis a receber o benefício saldado.</a:t>
            </a:r>
          </a:p>
          <a:p>
            <a:r>
              <a:rPr lang="pt-BR" baseline="0" dirty="0"/>
              <a:t>Se optarem por migrar para o Plano VI e transferirem sua reserva, também não realizarão contribuições no novo plano, apenas as relativas às despesas administrativas. Porém, é facultado a estes participantes realizarem contribuições no novo plano para aumentarem sua reserva para a aposentadoria.</a:t>
            </a:r>
          </a:p>
          <a:p>
            <a:r>
              <a:rPr lang="pt-BR" dirty="0"/>
              <a:t>Os participantes </a:t>
            </a:r>
            <a:r>
              <a:rPr lang="pt-BR" dirty="0" err="1"/>
              <a:t>autopatrocinados</a:t>
            </a:r>
            <a:r>
              <a:rPr lang="pt-BR" baseline="0" dirty="0"/>
              <a:t> que transferirem sua reserva para o Plano VI contarão com as formas de renda mais flexíveis do Plano VI e terão um maior acesso ao seu saldo no caso de Resgate antes da aposentadoria.</a:t>
            </a:r>
            <a:endParaRPr lang="pt-BR" dirty="0"/>
          </a:p>
          <a:p>
            <a:endParaRPr lang="pt-BR" dirty="0"/>
          </a:p>
          <a:p>
            <a:r>
              <a:rPr lang="pt-BR" dirty="0"/>
              <a:t>Os participantes aguardando benefício proporcional</a:t>
            </a:r>
            <a:r>
              <a:rPr lang="pt-BR" baseline="0" dirty="0"/>
              <a:t> que permanecerem no plano saldado terão direito a receber uma renda por um prazo determinado quando forem elegíveis ao benefício.</a:t>
            </a:r>
          </a:p>
          <a:p>
            <a:r>
              <a:rPr lang="pt-BR" baseline="0" dirty="0"/>
              <a:t>Caso queiram transferir sua reserva para o Plano VI, além de terem mais opções de renda na aposentadoria, também terão maior acesso ao saldo no novo plano caso se queiram realizar o Resgate antes da elegibilidade ao benefício de renda mensal.</a:t>
            </a:r>
            <a:endParaRPr lang="pt-BR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DFBE81A-0300-43A7-B10C-4C8D7D65E67B}" type="datetime1">
              <a:rPr lang="pt-BR" smtClean="0"/>
              <a:t>22/04/2019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384F-1A4C-409C-A7B3-E26CBCB40244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8252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DFBE81A-0300-43A7-B10C-4C8D7D65E67B}" type="datetime1">
              <a:rPr lang="pt-BR" smtClean="0"/>
              <a:t>22/04/2019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384F-1A4C-409C-A7B3-E26CBCB40244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13263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DFBE81A-0300-43A7-B10C-4C8D7D65E67B}" type="datetime1">
              <a:rPr lang="pt-BR" smtClean="0"/>
              <a:t>22/04/2019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384F-1A4C-409C-A7B3-E26CBCB40244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47328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No momento da migração você deve</a:t>
            </a:r>
            <a:r>
              <a:rPr lang="pt-BR" baseline="0" dirty="0"/>
              <a:t> optar por um regime de tributação que vai ser a regra aplicada no momento que você for receber um benefício ou se resgatar seu saldo.</a:t>
            </a:r>
          </a:p>
          <a:p>
            <a:r>
              <a:rPr lang="pt-BR" baseline="0" dirty="0"/>
              <a:t>O progressivo é o mesmo praticado no seu salário e quanto maior o valor do benefício, maior a </a:t>
            </a:r>
            <a:r>
              <a:rPr lang="pt-BR" baseline="0" dirty="0" err="1"/>
              <a:t>aliquota</a:t>
            </a:r>
            <a:r>
              <a:rPr lang="pt-BR" baseline="0" dirty="0"/>
              <a:t>.</a:t>
            </a:r>
          </a:p>
          <a:p>
            <a:r>
              <a:rPr lang="pt-BR" baseline="0" dirty="0"/>
              <a:t>O regressivo é diferente, quanto maior o tempo que seus recursos estiverem no plano, maior a </a:t>
            </a:r>
            <a:r>
              <a:rPr lang="pt-BR" baseline="0" dirty="0" err="1"/>
              <a:t>aliquota</a:t>
            </a:r>
            <a:r>
              <a:rPr lang="pt-BR" baseline="0" dirty="0"/>
              <a:t>.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B3CE06-F098-49F4-BE78-403B96973197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1142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No momento da migração você deve</a:t>
            </a:r>
            <a:r>
              <a:rPr lang="pt-BR" baseline="0" dirty="0"/>
              <a:t> optar por um regime de tributação que vai ser a regra aplicada no momento que você for receber um benefício ou se resgatar seu saldo.</a:t>
            </a:r>
          </a:p>
          <a:p>
            <a:r>
              <a:rPr lang="pt-BR" baseline="0" dirty="0"/>
              <a:t>O progressivo é o mesmo praticado no seu salário e quanto maior o valor do benefício, maior a </a:t>
            </a:r>
            <a:r>
              <a:rPr lang="pt-BR" baseline="0" dirty="0" err="1"/>
              <a:t>aliquota</a:t>
            </a:r>
            <a:r>
              <a:rPr lang="pt-BR" baseline="0" dirty="0"/>
              <a:t>.</a:t>
            </a:r>
          </a:p>
          <a:p>
            <a:r>
              <a:rPr lang="pt-BR" baseline="0" dirty="0"/>
              <a:t>O regressivo é diferente, quanto maior o tempo que seus recursos estiverem no plano, maior a </a:t>
            </a:r>
            <a:r>
              <a:rPr lang="pt-BR" baseline="0" dirty="0" err="1"/>
              <a:t>aliquota</a:t>
            </a:r>
            <a:r>
              <a:rPr lang="pt-BR" baseline="0" dirty="0"/>
              <a:t>.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B3CE06-F098-49F4-BE78-403B96973197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95130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 </a:t>
            </a:r>
            <a:r>
              <a:rPr lang="en-US" dirty="0" err="1"/>
              <a:t>tiver</a:t>
            </a:r>
            <a:r>
              <a:rPr lang="en-US" dirty="0"/>
              <a:t> </a:t>
            </a:r>
            <a:r>
              <a:rPr lang="en-US" dirty="0" err="1"/>
              <a:t>alguma</a:t>
            </a:r>
            <a:r>
              <a:rPr lang="en-US" dirty="0"/>
              <a:t> </a:t>
            </a:r>
            <a:r>
              <a:rPr lang="en-US" dirty="0" err="1"/>
              <a:t>dúvida</a:t>
            </a:r>
            <a:r>
              <a:rPr lang="en-US" dirty="0"/>
              <a:t>, </a:t>
            </a:r>
            <a:r>
              <a:rPr lang="en-US" dirty="0" err="1"/>
              <a:t>acesse</a:t>
            </a:r>
            <a:r>
              <a:rPr lang="en-US" baseline="0" dirty="0"/>
              <a:t> </a:t>
            </a:r>
            <a:r>
              <a:rPr lang="en-US" baseline="0" dirty="0" err="1"/>
              <a:t>nosso</a:t>
            </a:r>
            <a:r>
              <a:rPr lang="en-US" baseline="0" dirty="0"/>
              <a:t> site </a:t>
            </a:r>
            <a:r>
              <a:rPr lang="en-US" baseline="0" dirty="0" err="1"/>
              <a:t>ou</a:t>
            </a:r>
            <a:r>
              <a:rPr lang="en-US" baseline="0" dirty="0"/>
              <a:t> </a:t>
            </a:r>
            <a:r>
              <a:rPr lang="en-US" dirty="0"/>
              <a:t>entre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contato</a:t>
            </a:r>
            <a:r>
              <a:rPr lang="en-US" dirty="0"/>
              <a:t> </a:t>
            </a:r>
            <a:r>
              <a:rPr lang="en-US" dirty="0" err="1"/>
              <a:t>conosco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telefone</a:t>
            </a:r>
            <a:r>
              <a:rPr lang="en-US" dirty="0"/>
              <a:t>. </a:t>
            </a:r>
            <a:r>
              <a:rPr lang="en-US" dirty="0" err="1"/>
              <a:t>Até</a:t>
            </a:r>
            <a:r>
              <a:rPr lang="en-US" dirty="0"/>
              <a:t> </a:t>
            </a:r>
            <a:r>
              <a:rPr lang="en-US" dirty="0" err="1"/>
              <a:t>mais</a:t>
            </a:r>
            <a:r>
              <a:rPr lang="en-US" dirty="0"/>
              <a:t>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B384F-1A4C-409C-A7B3-E26CBCB40244}" type="slidenum">
              <a:rPr lang="en-GB" smtClean="0"/>
              <a:pPr/>
              <a:t>25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771C34FC-148E-4ABC-B156-A9F4F6D1D78C}" type="datetime1">
              <a:rPr lang="pt-BR" smtClean="0"/>
              <a:t>22/04/2019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13552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DFBE81A-0300-43A7-B10C-4C8D7D65E67B}" type="datetime1">
              <a:rPr lang="pt-BR" smtClean="0"/>
              <a:t>22/04/2019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384F-1A4C-409C-A7B3-E26CBCB40244}" type="slidenum">
              <a:rPr lang="en-GB" smtClean="0"/>
              <a:pPr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26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z="1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B384F-1A4C-409C-A7B3-E26CBCB40244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771C34FC-148E-4ABC-B156-A9F4F6D1D78C}" type="datetime1">
              <a:rPr lang="pt-BR" smtClean="0"/>
              <a:t>22/04/2019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92758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DFBE81A-0300-43A7-B10C-4C8D7D65E67B}" type="datetime1">
              <a:rPr lang="pt-BR" smtClean="0"/>
              <a:t>22/04/2019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384F-1A4C-409C-A7B3-E26CBCB40244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89739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Antes de falarmos sobre as mudanças, vamos ver alguns conceitos importantes para você entender melhor</a:t>
            </a:r>
            <a:r>
              <a:rPr lang="pt-BR" baseline="0" dirty="0"/>
              <a:t> o conteúdo desta apresentação.</a:t>
            </a:r>
          </a:p>
          <a:p>
            <a:r>
              <a:rPr lang="pt-BR" baseline="0" dirty="0"/>
              <a:t>Primeiro, vamos ver como funciona um Plano BD, ou seja, um plano na modalidade de Benefício Definido.</a:t>
            </a:r>
            <a:endParaRPr lang="pt-BR" dirty="0"/>
          </a:p>
          <a:p>
            <a:r>
              <a:rPr lang="pt-BR" dirty="0"/>
              <a:t>De forma resumida, num plano BD,</a:t>
            </a:r>
            <a:r>
              <a:rPr lang="pt-BR" baseline="0" dirty="0"/>
              <a:t> a empresa realiza contribuições que vão sendo acumuladas em um fundo único, que vamos chamar de Reserva Matemática. No momento da aposentadoria dos participantes, o dinheiro desta reserva é utilizado para pagar uma renda vitalícia para os participantes.</a:t>
            </a:r>
            <a:endParaRPr lang="pt-BR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DFBE81A-0300-43A7-B10C-4C8D7D65E67B}" type="datetime1">
              <a:rPr lang="pt-BR" smtClean="0"/>
              <a:t>22/04/2019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384F-1A4C-409C-A7B3-E26CBCB40244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72797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Esta renda é paga aos aposentados</a:t>
            </a:r>
            <a:r>
              <a:rPr lang="pt-BR" baseline="0" dirty="0"/>
              <a:t> até a sua morte. Depois, os beneficiários têm direito a uma Pensão por Morte, que é uma fração do benefício que o participante recebia dependendo do número de beneficiários legais.</a:t>
            </a:r>
          </a:p>
          <a:p>
            <a:r>
              <a:rPr lang="pt-BR" baseline="0" dirty="0"/>
              <a:t>Nesta ilustração, estamos considerando somente o cônjuge do participante, que receberia 60% do valor que o participante estava recebendo. Quando todos os beneficiários perdem a elegibilidade, o benefício é encerrado.</a:t>
            </a:r>
            <a:endParaRPr lang="pt-BR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DFBE81A-0300-43A7-B10C-4C8D7D65E67B}" type="datetime1">
              <a:rPr lang="pt-BR" smtClean="0"/>
              <a:t>22/04/2019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384F-1A4C-409C-A7B3-E26CBCB40244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14177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Já em um plano</a:t>
            </a:r>
            <a:r>
              <a:rPr lang="pt-BR" baseline="0" dirty="0"/>
              <a:t> de Contribuição Definida, tanto os participantes quanto a empresa fazem contribuições. Estas contribuições ficam em saldos individuais em nome de cada participante no Fundo de Pensão e o benefício de cada um será calculado com base no seu saldo individual acumulado no momento da aposentadoria. Quanto maior o saldo, maior a renda na aposentadoria.</a:t>
            </a:r>
            <a:endParaRPr lang="pt-BR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DFBE81A-0300-43A7-B10C-4C8D7D65E67B}" type="datetime1">
              <a:rPr lang="pt-BR" smtClean="0"/>
              <a:t>22/04/2019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384F-1A4C-409C-A7B3-E26CBCB40244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85838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No Plano CD existem diversas formas</a:t>
            </a:r>
            <a:r>
              <a:rPr lang="pt-BR" baseline="0" dirty="0"/>
              <a:t> de renda que o participante pode escolher, e elas são gerenciáveis de acordo com os objetivos do participante na aposentadoria. Há também a opção de, ao invés de receber uma renda mensal, receber todo o saldo acumulado à vista.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DFBE81A-0300-43A7-B10C-4C8D7D65E67B}" type="datetime1">
              <a:rPr lang="pt-BR" smtClean="0"/>
              <a:t>22/04/2019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384F-1A4C-409C-A7B3-E26CBCB40244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5007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aseline="0" dirty="0"/>
              <a:t>Se o participante estiver recebendo uma renda mensal e vier a falecer, seus beneficiários podem continuar recebendo a renda na mesma forma que o participante recebia. Se o participante não tiver beneficiários legais, pode inscrever qualquer pessoa como beneficiário indicado para receber o benefício.</a:t>
            </a:r>
          </a:p>
          <a:p>
            <a:r>
              <a:rPr lang="pt-BR" baseline="0" dirty="0"/>
              <a:t>E mesmo se não tiver nenhum beneficiário inscrito no plano, o saldo remanescente no momento da morte é pago aos seus herdeiros, pois o saldo é um patrimônio do participante.</a:t>
            </a:r>
            <a:endParaRPr lang="pt-BR" dirty="0"/>
          </a:p>
          <a:p>
            <a:endParaRPr lang="pt-BR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DFBE81A-0300-43A7-B10C-4C8D7D65E67B}" type="datetime1">
              <a:rPr lang="pt-BR" smtClean="0"/>
              <a:t>22/04/2019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384F-1A4C-409C-A7B3-E26CBCB40244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4277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51520" y="6525347"/>
            <a:ext cx="5328592" cy="216023"/>
          </a:xfrm>
        </p:spPr>
        <p:txBody>
          <a:bodyPr l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l"/>
            <a:r>
              <a:rPr lang="en-US"/>
              <a:t>© 2014 Towers Watson. All rights reserved. Proprietary and Confidential. For Towers Watson and Towers Watson client use only.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600" y="4010402"/>
            <a:ext cx="5943600" cy="385043"/>
          </a:xfrm>
          <a:solidFill>
            <a:schemeClr val="bg2"/>
          </a:solidFill>
        </p:spPr>
        <p:txBody>
          <a:bodyPr lIns="183600" tIns="28800" rIns="90000" bIns="18000">
            <a:noAutofit/>
          </a:bodyPr>
          <a:lstStyle>
            <a:lvl1pPr algn="l">
              <a:defRPr sz="1875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600" y="4460400"/>
            <a:ext cx="7315200" cy="280800"/>
          </a:xfrm>
          <a:solidFill>
            <a:schemeClr val="tx1"/>
          </a:solidFill>
        </p:spPr>
        <p:txBody>
          <a:bodyPr lIns="183600" tIns="18000" rIns="90000" bIns="18000" anchor="ctr" anchorCtr="0">
            <a:noAutofit/>
          </a:bodyPr>
          <a:lstStyle>
            <a:lvl1pPr marL="0" indent="0" algn="l">
              <a:buNone/>
              <a:defRPr sz="1350" b="0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250826" y="5229227"/>
            <a:ext cx="5834063" cy="1152525"/>
          </a:xfrm>
        </p:spPr>
        <p:txBody>
          <a:bodyPr>
            <a:noAutofit/>
          </a:bodyPr>
          <a:lstStyle>
            <a:lvl1pPr>
              <a:spcBef>
                <a:spcPts val="225"/>
              </a:spcBef>
              <a:defRPr sz="1200"/>
            </a:lvl1pPr>
            <a:lvl2pPr>
              <a:defRPr sz="825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4859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mpty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8651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536" y="6444960"/>
            <a:ext cx="1584176" cy="216024"/>
          </a:xfrm>
        </p:spPr>
        <p:txBody>
          <a:bodyPr/>
          <a:lstStyle/>
          <a:p>
            <a:r>
              <a:rPr lang="en-GB"/>
              <a:t>towerswatson.com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3203849" y="6444000"/>
            <a:ext cx="5578410" cy="216000"/>
          </a:xfrm>
        </p:spPr>
        <p:txBody>
          <a:bodyPr anchor="ctr" anchorCtr="0"/>
          <a:lstStyle/>
          <a:p>
            <a:r>
              <a:rPr lang="en-US"/>
              <a:t>© 2014 Towers Watson. All rights reserved. Proprietary and Confidential. For Towers Watson and Towers Watson client use only.</a:t>
            </a:r>
            <a:endParaRPr lang="en-GB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54800" y="6237312"/>
            <a:ext cx="504000" cy="273600"/>
          </a:xfrm>
        </p:spPr>
        <p:txBody>
          <a:bodyPr/>
          <a:lstStyle/>
          <a:p>
            <a:fld id="{830D4EF1-2FB9-4CDA-AD22-D945B346B2F0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6317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411200"/>
            <a:ext cx="4100264" cy="47124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35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411200"/>
            <a:ext cx="4100264" cy="47124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35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5536" y="6444000"/>
            <a:ext cx="1584176" cy="216024"/>
          </a:xfrm>
        </p:spPr>
        <p:txBody>
          <a:bodyPr/>
          <a:lstStyle/>
          <a:p>
            <a:r>
              <a:rPr lang="en-GB"/>
              <a:t>towerswatson.com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54800" y="6237312"/>
            <a:ext cx="504000" cy="273600"/>
          </a:xfrm>
        </p:spPr>
        <p:txBody>
          <a:bodyPr/>
          <a:lstStyle/>
          <a:p>
            <a:fld id="{830D4EF1-2FB9-4CDA-AD22-D945B346B2F0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10"/>
          </p:nvPr>
        </p:nvSpPr>
        <p:spPr>
          <a:xfrm>
            <a:off x="3203999" y="6444000"/>
            <a:ext cx="5580000" cy="216000"/>
          </a:xfrm>
        </p:spPr>
        <p:txBody>
          <a:bodyPr anchor="ctr" anchorCtr="0"/>
          <a:lstStyle/>
          <a:p>
            <a:r>
              <a:rPr lang="en-US"/>
              <a:t>© 2014 Towers Watson. All rights reserved. Proprietary and Confidential. For Towers Watson and Towers Watson client use only.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151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-InfoGF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600" y="4010402"/>
            <a:ext cx="5943600" cy="385043"/>
          </a:xfrm>
          <a:solidFill>
            <a:schemeClr val="bg2"/>
          </a:solidFill>
        </p:spPr>
        <p:txBody>
          <a:bodyPr lIns="183600" tIns="28800" rIns="90000" bIns="18000">
            <a:noAutofit/>
          </a:bodyPr>
          <a:lstStyle>
            <a:lvl1pPr algn="l">
              <a:defRPr sz="1875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51520" y="6525347"/>
            <a:ext cx="5832648" cy="216023"/>
          </a:xfrm>
        </p:spPr>
        <p:txBody>
          <a:bodyPr lIns="0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© 2014 Towers Watson. All rights reserved. Proprietary and Confidential. For Towers Watson and Towers Watson client use only.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250826" y="5229227"/>
            <a:ext cx="5834063" cy="1152525"/>
          </a:xfrm>
        </p:spPr>
        <p:txBody>
          <a:bodyPr>
            <a:noAutofit/>
          </a:bodyPr>
          <a:lstStyle>
            <a:lvl1pPr>
              <a:spcBef>
                <a:spcPts val="225"/>
              </a:spcBef>
              <a:defRPr sz="1200"/>
            </a:lvl1pPr>
            <a:lvl2pPr>
              <a:defRPr sz="825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574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600" y="1078864"/>
            <a:ext cx="6635845" cy="385043"/>
          </a:xfrm>
          <a:solidFill>
            <a:schemeClr val="bg2"/>
          </a:solidFill>
        </p:spPr>
        <p:txBody>
          <a:bodyPr lIns="183600" tIns="28800" rIns="90000" bIns="18000">
            <a:noAutofit/>
          </a:bodyPr>
          <a:lstStyle>
            <a:lvl1pPr algn="l">
              <a:defRPr sz="1875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52000" y="6525345"/>
            <a:ext cx="5832168" cy="216024"/>
          </a:xfrm>
        </p:spPr>
        <p:txBody>
          <a:bodyPr lIns="0"/>
          <a:lstStyle>
            <a:lvl1pPr algn="l">
              <a:defRPr/>
            </a:lvl1pPr>
          </a:lstStyle>
          <a:p>
            <a:r>
              <a:rPr lang="en-US"/>
              <a:t>© 2014 Towers Watson. All rights reserved. Proprietary and Confidential. For Towers Watson and Towers Watson client use only.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250826" y="5229227"/>
            <a:ext cx="5834063" cy="1152525"/>
          </a:xfrm>
        </p:spPr>
        <p:txBody>
          <a:bodyPr>
            <a:noAutofit/>
          </a:bodyPr>
          <a:lstStyle>
            <a:lvl1pPr>
              <a:spcBef>
                <a:spcPts val="225"/>
              </a:spcBef>
              <a:defRPr sz="1200"/>
            </a:lvl1pPr>
            <a:lvl2pPr>
              <a:defRPr sz="825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580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Slide-With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600" y="1078864"/>
            <a:ext cx="6635845" cy="385043"/>
          </a:xfrm>
          <a:solidFill>
            <a:schemeClr val="bg2"/>
          </a:solidFill>
        </p:spPr>
        <p:txBody>
          <a:bodyPr lIns="183600" tIns="28800" rIns="90000" bIns="18000">
            <a:noAutofit/>
          </a:bodyPr>
          <a:lstStyle>
            <a:lvl1pPr algn="l">
              <a:defRPr sz="1875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51520" y="6525347"/>
            <a:ext cx="5832648" cy="216023"/>
          </a:xfrm>
        </p:spPr>
        <p:txBody>
          <a:bodyPr lIns="0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algn="l"/>
            <a:r>
              <a:rPr lang="en-US"/>
              <a:t>© 2014 Towers Watson. All rights reserved. Proprietary and Confidential. For Towers Watson and Towers Watson client use only.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250826" y="5229227"/>
            <a:ext cx="5834063" cy="1152525"/>
          </a:xfrm>
        </p:spPr>
        <p:txBody>
          <a:bodyPr>
            <a:noAutofit/>
          </a:bodyPr>
          <a:lstStyle>
            <a:lvl1pPr>
              <a:spcBef>
                <a:spcPts val="225"/>
              </a:spcBef>
              <a:defRPr sz="1200"/>
            </a:lvl1pPr>
            <a:lvl2pPr>
              <a:defRPr sz="825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5559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95536" y="6444000"/>
            <a:ext cx="1584176" cy="216024"/>
          </a:xfrm>
        </p:spPr>
        <p:txBody>
          <a:bodyPr/>
          <a:lstStyle/>
          <a:p>
            <a:r>
              <a:rPr lang="en-GB"/>
              <a:t>towerswatson.com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54800" y="6237312"/>
            <a:ext cx="504000" cy="273600"/>
          </a:xfrm>
        </p:spPr>
        <p:txBody>
          <a:bodyPr/>
          <a:lstStyle/>
          <a:p>
            <a:fld id="{830D4EF1-2FB9-4CDA-AD22-D945B346B2F0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3203999" y="6444000"/>
            <a:ext cx="5580000" cy="216000"/>
          </a:xfrm>
        </p:spPr>
        <p:txBody>
          <a:bodyPr anchor="ctr" anchorCtr="0"/>
          <a:lstStyle/>
          <a:p>
            <a:r>
              <a:rPr lang="en-US"/>
              <a:t>© 2014 Towers Watson. All rights reserved. Proprietary and Confidential. For Towers Watson and Towers Watson client use only.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3239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iograp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3" y="476672"/>
            <a:ext cx="6768752" cy="720080"/>
          </a:xfrm>
        </p:spPr>
        <p:txBody>
          <a:bodyPr>
            <a:normAutofit/>
          </a:bodyPr>
          <a:lstStyle>
            <a:lvl1pPr>
              <a:defRPr sz="135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1" y="2204864"/>
            <a:ext cx="8136904" cy="3921299"/>
          </a:xfrm>
        </p:spPr>
        <p:txBody>
          <a:bodyPr>
            <a:normAutofit/>
          </a:bodyPr>
          <a:lstStyle>
            <a:lvl1pPr>
              <a:defRPr sz="750"/>
            </a:lvl1pPr>
            <a:lvl2pPr>
              <a:defRPr sz="750" b="1">
                <a:solidFill>
                  <a:schemeClr val="bg2"/>
                </a:solidFill>
              </a:defRPr>
            </a:lvl2pPr>
            <a:lvl3pPr marL="103585" indent="-103585">
              <a:defRPr sz="750"/>
            </a:lvl3pPr>
            <a:lvl4pPr marL="210741" indent="-114300">
              <a:defRPr sz="750"/>
            </a:lvl4pPr>
            <a:lvl5pPr marL="339329" indent="-117872">
              <a:defRPr sz="7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536" y="6444000"/>
            <a:ext cx="1584176" cy="216024"/>
          </a:xfrm>
        </p:spPr>
        <p:txBody>
          <a:bodyPr/>
          <a:lstStyle/>
          <a:p>
            <a:r>
              <a:rPr lang="en-GB"/>
              <a:t>towerswatson.com</a:t>
            </a:r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54800" y="6237312"/>
            <a:ext cx="504000" cy="273600"/>
          </a:xfrm>
        </p:spPr>
        <p:txBody>
          <a:bodyPr/>
          <a:lstStyle/>
          <a:p>
            <a:fld id="{830D4EF1-2FB9-4CDA-AD22-D945B346B2F0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3204000" y="6444002"/>
            <a:ext cx="5580000" cy="216025"/>
          </a:xfrm>
        </p:spPr>
        <p:txBody>
          <a:bodyPr anchor="ctr" anchorCtr="0"/>
          <a:lstStyle/>
          <a:p>
            <a:r>
              <a:rPr lang="en-US"/>
              <a:t>© 2014 Towers Watson. All rights reserved. Proprietary and Confidential. For Towers Watson and Towers Watson client use only.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8355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2014 Towers Watson. All rights reserved. Proprietary and Confidential. For Towers Watson and Towers Watson client use only.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towerswatson.com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4EF1-2FB9-4CDA-AD22-D945B346B2F0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6523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>
            <p:custDataLst>
              <p:tags r:id="rId12"/>
            </p:custDataLst>
          </p:nvPr>
        </p:nvSpPr>
        <p:spPr>
          <a:xfrm rot="19906914">
            <a:off x="243577" y="3156215"/>
            <a:ext cx="8514068" cy="85408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950" b="1" baseline="0">
                <a:solidFill>
                  <a:schemeClr val="tx1"/>
                </a:solidFill>
              </a:rPr>
              <a:t> </a:t>
            </a:r>
            <a:endParaRPr lang="en-GB" sz="135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537" y="404664"/>
            <a:ext cx="8352928" cy="738932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7" y="1412778"/>
            <a:ext cx="8352928" cy="4713387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99792" y="6525346"/>
            <a:ext cx="6048672" cy="21602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450">
                <a:solidFill>
                  <a:schemeClr val="tx1"/>
                </a:solidFill>
              </a:defRPr>
            </a:lvl1pPr>
          </a:lstStyle>
          <a:p>
            <a:r>
              <a:rPr lang="en-US"/>
              <a:t>© 2014 Towers Watson. All rights reserved. Proprietary and Confidential. For Towers Watson and Towers Watson client use only.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5536" y="6525344"/>
            <a:ext cx="1584176" cy="216024"/>
          </a:xfrm>
          <a:prstGeom prst="rect">
            <a:avLst/>
          </a:prstGeom>
        </p:spPr>
        <p:txBody>
          <a:bodyPr vert="horz" lIns="0" tIns="0" rIns="90000" bIns="45720" rtlCol="0" anchor="b" anchorCtr="0"/>
          <a:lstStyle>
            <a:lvl1pPr algn="l">
              <a:defRPr sz="450">
                <a:solidFill>
                  <a:schemeClr val="bg2"/>
                </a:solidFill>
              </a:defRPr>
            </a:lvl1pPr>
          </a:lstStyle>
          <a:p>
            <a:r>
              <a:rPr lang="en-GB"/>
              <a:t>towerswatson.com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4800" y="6328800"/>
            <a:ext cx="504000" cy="273600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D4EF1-2FB9-4CDA-AD22-D945B346B2F0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4425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5" r:id="rId3"/>
    <p:sldLayoutId id="2147483726" r:id="rId4"/>
    <p:sldLayoutId id="2147483734" r:id="rId5"/>
    <p:sldLayoutId id="2147483735" r:id="rId6"/>
    <p:sldLayoutId id="2147483728" r:id="rId7"/>
    <p:sldLayoutId id="2147483736" r:id="rId8"/>
    <p:sldLayoutId id="2147483737" r:id="rId9"/>
    <p:sldLayoutId id="2147483739" r:id="rId10"/>
  </p:sldLayoutIdLst>
  <p:hf hdr="0"/>
  <p:txStyles>
    <p:titleStyle>
      <a:lvl1pPr algn="l" defTabSz="685800" rtl="0" eaLnBrk="1" latinLnBrk="0" hangingPunct="1">
        <a:spcBef>
          <a:spcPct val="0"/>
        </a:spcBef>
        <a:buNone/>
        <a:defRPr sz="1800" b="1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685800" rtl="0" eaLnBrk="1" latinLnBrk="0" hangingPunct="1">
        <a:spcBef>
          <a:spcPct val="20000"/>
        </a:spcBef>
        <a:buFontTx/>
        <a:buNone/>
        <a:defRPr sz="15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685800" rtl="0" eaLnBrk="1" latinLnBrk="0" hangingPunct="1">
        <a:spcBef>
          <a:spcPct val="20000"/>
        </a:spcBef>
        <a:buFontTx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198835" indent="-198835" algn="l" defTabSz="685800" rtl="0" eaLnBrk="1" latinLnBrk="0" hangingPunct="1">
        <a:spcBef>
          <a:spcPct val="20000"/>
        </a:spcBef>
        <a:buClr>
          <a:schemeClr val="bg2"/>
        </a:buClr>
        <a:buSzPct val="60000"/>
        <a:buFont typeface="Wingdings" pitchFamily="2" charset="2"/>
        <a:buChar char="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407194" indent="-208360" algn="l" defTabSz="685800" rtl="0" eaLnBrk="1" latinLnBrk="0" hangingPunct="1">
        <a:spcBef>
          <a:spcPct val="20000"/>
        </a:spcBef>
        <a:buClr>
          <a:schemeClr val="tx2"/>
        </a:buClr>
        <a:buSzPct val="60000"/>
        <a:buFont typeface="Wingdings" pitchFamily="2" charset="2"/>
        <a:buChar char="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606029" indent="-198835" algn="l" defTabSz="6858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ço Reservado para Número de Slide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86529" y="6302112"/>
            <a:ext cx="457471" cy="14389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35297" indent="-244345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77379" indent="-195476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68331" indent="-195476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759283" indent="-195476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50234" indent="-1954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41186" indent="-1954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932138" indent="-1954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323090" indent="-1954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GB" altLang="pt-BR">
              <a:latin typeface="Arial" panose="020B0604020202020204" pitchFamily="34" charset="0"/>
            </a:endParaRPr>
          </a:p>
        </p:txBody>
      </p:sp>
      <p:pic>
        <p:nvPicPr>
          <p:cNvPr id="6147" name="Imagem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4"/>
          <a:stretch/>
        </p:blipFill>
        <p:spPr bwMode="auto">
          <a:xfrm>
            <a:off x="-36512" y="1644"/>
            <a:ext cx="9188604" cy="6920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CaixaDeTexto 6"/>
          <p:cNvSpPr txBox="1">
            <a:spLocks noChangeArrowheads="1"/>
          </p:cNvSpPr>
          <p:nvPr/>
        </p:nvSpPr>
        <p:spPr bwMode="auto">
          <a:xfrm>
            <a:off x="507698" y="5030151"/>
            <a:ext cx="4741686" cy="1015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indent="-2730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Aft>
                <a:spcPts val="770"/>
              </a:spcAft>
            </a:pPr>
            <a:endParaRPr lang="pt-BR" altLang="pt-BR" sz="1710">
              <a:latin typeface="Georgia" panose="02040502050405020303" pitchFamily="18" charset="0"/>
            </a:endParaRPr>
          </a:p>
        </p:txBody>
      </p:sp>
      <p:pic>
        <p:nvPicPr>
          <p:cNvPr id="6149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175" y="5745483"/>
            <a:ext cx="2112286" cy="738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747797" y="882191"/>
            <a:ext cx="474168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b="1" kern="0" dirty="0">
                <a:solidFill>
                  <a:srgbClr val="F16136"/>
                </a:solidFill>
              </a:rPr>
              <a:t>Conheça as </a:t>
            </a:r>
            <a:r>
              <a:rPr lang="pt-BR" sz="4000" b="1" kern="0" dirty="0">
                <a:solidFill>
                  <a:srgbClr val="606062"/>
                </a:solidFill>
              </a:rPr>
              <a:t>mudanças</a:t>
            </a:r>
            <a:r>
              <a:rPr lang="pt-BR" sz="4000" b="1" kern="0" dirty="0">
                <a:solidFill>
                  <a:srgbClr val="F16136"/>
                </a:solidFill>
              </a:rPr>
              <a:t> </a:t>
            </a:r>
            <a:br>
              <a:rPr lang="pt-BR" sz="4000" b="1" kern="0" dirty="0">
                <a:solidFill>
                  <a:srgbClr val="F16136"/>
                </a:solidFill>
              </a:rPr>
            </a:br>
            <a:r>
              <a:rPr lang="pt-BR" sz="4000" b="1" kern="0" dirty="0">
                <a:solidFill>
                  <a:srgbClr val="F16136"/>
                </a:solidFill>
              </a:rPr>
              <a:t>no Plano de Benefícios e o</a:t>
            </a:r>
          </a:p>
          <a:p>
            <a:r>
              <a:rPr lang="pt-BR" sz="4000" b="1" kern="0" dirty="0">
                <a:solidFill>
                  <a:srgbClr val="606062"/>
                </a:solidFill>
              </a:rPr>
              <a:t>novo Plano VI</a:t>
            </a:r>
          </a:p>
        </p:txBody>
      </p:sp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xmlns="" id="{367B14B3-9980-4EC6-86ED-49C100A845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8398848"/>
              </p:ext>
            </p:extLst>
          </p:nvPr>
        </p:nvGraphicFramePr>
        <p:xfrm>
          <a:off x="747797" y="4808697"/>
          <a:ext cx="2901419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1419">
                  <a:extLst>
                    <a:ext uri="{9D8B030D-6E8A-4147-A177-3AD203B41FA5}">
                      <a16:colId xmlns:a16="http://schemas.microsoft.com/office/drawing/2014/main" xmlns="" val="9317776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>
                          <a:solidFill>
                            <a:srgbClr val="606062"/>
                          </a:solidFill>
                        </a:rPr>
                        <a:t>Participantes Ativos e Autopatrocinados</a:t>
                      </a:r>
                      <a:endParaRPr 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F061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30888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954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tângulo 35"/>
          <p:cNvSpPr/>
          <p:nvPr/>
        </p:nvSpPr>
        <p:spPr>
          <a:xfrm>
            <a:off x="0" y="0"/>
            <a:ext cx="9144000" cy="2842997"/>
          </a:xfrm>
          <a:prstGeom prst="rect">
            <a:avLst/>
          </a:prstGeom>
          <a:solidFill>
            <a:srgbClr val="878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6"/>
          <p:cNvSpPr/>
          <p:nvPr/>
        </p:nvSpPr>
        <p:spPr>
          <a:xfrm>
            <a:off x="2103539" y="682749"/>
            <a:ext cx="3857974" cy="78823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/>
              <a:t>Aposentado</a:t>
            </a:r>
            <a:endParaRPr lang="pt-BR" sz="3200" dirty="0"/>
          </a:p>
        </p:txBody>
      </p:sp>
      <p:sp>
        <p:nvSpPr>
          <p:cNvPr id="103" name="Rectangle 6"/>
          <p:cNvSpPr/>
          <p:nvPr/>
        </p:nvSpPr>
        <p:spPr>
          <a:xfrm rot="21098831">
            <a:off x="3731748" y="1199494"/>
            <a:ext cx="3178398" cy="788231"/>
          </a:xfrm>
          <a:prstGeom prst="rect">
            <a:avLst/>
          </a:prstGeom>
          <a:solidFill>
            <a:srgbClr val="F1613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/>
              <a:t>Patrimônio</a:t>
            </a:r>
          </a:p>
        </p:txBody>
      </p:sp>
      <p:grpSp>
        <p:nvGrpSpPr>
          <p:cNvPr id="16" name="Grupo 15"/>
          <p:cNvGrpSpPr/>
          <p:nvPr/>
        </p:nvGrpSpPr>
        <p:grpSpPr>
          <a:xfrm>
            <a:off x="1183617" y="4938953"/>
            <a:ext cx="7725955" cy="222151"/>
            <a:chOff x="1076674" y="2924164"/>
            <a:chExt cx="7725955" cy="222151"/>
          </a:xfrm>
        </p:grpSpPr>
        <p:cxnSp>
          <p:nvCxnSpPr>
            <p:cNvPr id="91" name="Conector reto 90"/>
            <p:cNvCxnSpPr/>
            <p:nvPr/>
          </p:nvCxnSpPr>
          <p:spPr>
            <a:xfrm>
              <a:off x="5503396" y="3040965"/>
              <a:ext cx="3101052" cy="0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Conector reto 2"/>
            <p:cNvCxnSpPr/>
            <p:nvPr/>
          </p:nvCxnSpPr>
          <p:spPr>
            <a:xfrm>
              <a:off x="1076674" y="3040965"/>
              <a:ext cx="4503438" cy="0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Elipse 81"/>
            <p:cNvSpPr/>
            <p:nvPr/>
          </p:nvSpPr>
          <p:spPr>
            <a:xfrm>
              <a:off x="5416290" y="2924164"/>
              <a:ext cx="222151" cy="222151"/>
            </a:xfrm>
            <a:prstGeom prst="ellipse">
              <a:avLst/>
            </a:prstGeom>
            <a:solidFill>
              <a:srgbClr val="F161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Elipse 107"/>
            <p:cNvSpPr/>
            <p:nvPr/>
          </p:nvSpPr>
          <p:spPr>
            <a:xfrm>
              <a:off x="8580478" y="2924164"/>
              <a:ext cx="222151" cy="222151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upo 1"/>
          <p:cNvGrpSpPr/>
          <p:nvPr/>
        </p:nvGrpSpPr>
        <p:grpSpPr>
          <a:xfrm>
            <a:off x="4906443" y="2996952"/>
            <a:ext cx="1058881" cy="886917"/>
            <a:chOff x="4799500" y="2305913"/>
            <a:chExt cx="1058881" cy="886917"/>
          </a:xfrm>
        </p:grpSpPr>
        <p:sp>
          <p:nvSpPr>
            <p:cNvPr id="111" name="Rectangle 6"/>
            <p:cNvSpPr/>
            <p:nvPr/>
          </p:nvSpPr>
          <p:spPr>
            <a:xfrm>
              <a:off x="4799500" y="2305913"/>
              <a:ext cx="1058881" cy="379497"/>
            </a:xfrm>
            <a:prstGeom prst="rect">
              <a:avLst/>
            </a:prstGeom>
            <a:solidFill>
              <a:srgbClr val="F1613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b="1" dirty="0"/>
                <a:t>Morte</a:t>
              </a:r>
              <a:endParaRPr lang="pt-BR" sz="1600" dirty="0"/>
            </a:p>
          </p:txBody>
        </p:sp>
        <p:cxnSp>
          <p:nvCxnSpPr>
            <p:cNvPr id="112" name="Conector de seta reta 111"/>
            <p:cNvCxnSpPr>
              <a:stCxn id="111" idx="2"/>
              <a:endCxn id="47" idx="0"/>
            </p:cNvCxnSpPr>
            <p:nvPr/>
          </p:nvCxnSpPr>
          <p:spPr>
            <a:xfrm>
              <a:off x="5328941" y="2685410"/>
              <a:ext cx="212" cy="507420"/>
            </a:xfrm>
            <a:prstGeom prst="straightConnector1">
              <a:avLst/>
            </a:prstGeom>
            <a:ln w="28575">
              <a:solidFill>
                <a:srgbClr val="F1613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9" name="Imagem 38"/>
          <p:cNvPicPr>
            <a:picLocks noChangeAspect="1"/>
          </p:cNvPicPr>
          <p:nvPr/>
        </p:nvPicPr>
        <p:blipFill>
          <a:blip r:embed="rId3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14969" y="3642329"/>
            <a:ext cx="1620638" cy="18675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8000"/>
              </a:prstClr>
            </a:outerShdw>
          </a:effectLst>
        </p:spPr>
      </p:pic>
      <p:pic>
        <p:nvPicPr>
          <p:cNvPr id="47" name="Imagem 46"/>
          <p:cNvPicPr>
            <a:picLocks noChangeAspect="1"/>
          </p:cNvPicPr>
          <p:nvPr/>
        </p:nvPicPr>
        <p:blipFill>
          <a:blip r:embed="rId3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716016" y="3883869"/>
            <a:ext cx="1440160" cy="16595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8000"/>
              </a:prstClr>
            </a:outerShdw>
          </a:effectLst>
        </p:spPr>
      </p:pic>
      <p:cxnSp>
        <p:nvCxnSpPr>
          <p:cNvPr id="6" name="Conector reto 5"/>
          <p:cNvCxnSpPr/>
          <p:nvPr/>
        </p:nvCxnSpPr>
        <p:spPr>
          <a:xfrm>
            <a:off x="1149530" y="3987456"/>
            <a:ext cx="4288942" cy="521664"/>
          </a:xfrm>
          <a:prstGeom prst="line">
            <a:avLst/>
          </a:prstGeom>
          <a:ln w="38100">
            <a:solidFill>
              <a:srgbClr val="F16136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Imagem 6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884" y="4680139"/>
            <a:ext cx="1215558" cy="1525620"/>
          </a:xfrm>
          <a:prstGeom prst="rect">
            <a:avLst/>
          </a:prstGeom>
        </p:spPr>
      </p:pic>
      <p:pic>
        <p:nvPicPr>
          <p:cNvPr id="64" name="Imagem 6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994"/>
          <a:stretch/>
        </p:blipFill>
        <p:spPr>
          <a:xfrm>
            <a:off x="6460980" y="4983552"/>
            <a:ext cx="937882" cy="1037703"/>
          </a:xfrm>
          <a:prstGeom prst="rect">
            <a:avLst/>
          </a:prstGeom>
          <a:effectLst/>
        </p:spPr>
      </p:pic>
      <p:pic>
        <p:nvPicPr>
          <p:cNvPr id="65" name="Imagem 6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994"/>
          <a:stretch/>
        </p:blipFill>
        <p:spPr>
          <a:xfrm>
            <a:off x="6946534" y="4990996"/>
            <a:ext cx="937882" cy="1037703"/>
          </a:xfrm>
          <a:prstGeom prst="rect">
            <a:avLst/>
          </a:prstGeom>
          <a:effectLst/>
        </p:spPr>
      </p:pic>
      <p:grpSp>
        <p:nvGrpSpPr>
          <p:cNvPr id="14" name="Grupo 13"/>
          <p:cNvGrpSpPr/>
          <p:nvPr/>
        </p:nvGrpSpPr>
        <p:grpSpPr>
          <a:xfrm>
            <a:off x="312042" y="4088390"/>
            <a:ext cx="2733118" cy="2258180"/>
            <a:chOff x="205099" y="3273449"/>
            <a:chExt cx="2733118" cy="2258180"/>
          </a:xfrm>
        </p:grpSpPr>
        <p:sp>
          <p:nvSpPr>
            <p:cNvPr id="62" name="Rectangle 6"/>
            <p:cNvSpPr/>
            <p:nvPr/>
          </p:nvSpPr>
          <p:spPr>
            <a:xfrm>
              <a:off x="205099" y="4685132"/>
              <a:ext cx="1964020" cy="441372"/>
            </a:xfrm>
            <a:prstGeom prst="rect">
              <a:avLst/>
            </a:prstGeom>
            <a:solidFill>
              <a:srgbClr val="F1613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1400" b="1" dirty="0"/>
                <a:t>Saldo individual</a:t>
              </a:r>
              <a:endParaRPr lang="pt-BR" sz="1400" dirty="0"/>
            </a:p>
          </p:txBody>
        </p:sp>
        <p:pic>
          <p:nvPicPr>
            <p:cNvPr id="42" name="Imagem 4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3042" y="3273449"/>
              <a:ext cx="1555175" cy="2066213"/>
            </a:xfrm>
            <a:prstGeom prst="rect">
              <a:avLst/>
            </a:prstGeom>
          </p:spPr>
        </p:pic>
        <p:sp>
          <p:nvSpPr>
            <p:cNvPr id="66" name="Rectangle 6"/>
            <p:cNvSpPr/>
            <p:nvPr/>
          </p:nvSpPr>
          <p:spPr>
            <a:xfrm rot="21070864">
              <a:off x="380441" y="5090257"/>
              <a:ext cx="1519647" cy="441372"/>
            </a:xfrm>
            <a:prstGeom prst="rect">
              <a:avLst/>
            </a:prstGeom>
            <a:solidFill>
              <a:srgbClr val="878787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100" b="1" dirty="0"/>
                <a:t>Várias opções</a:t>
              </a:r>
              <a:endParaRPr lang="pt-BR" sz="1100" dirty="0"/>
            </a:p>
          </p:txBody>
        </p:sp>
      </p:grpSp>
      <p:sp>
        <p:nvSpPr>
          <p:cNvPr id="25" name="Rectangle 6"/>
          <p:cNvSpPr/>
          <p:nvPr/>
        </p:nvSpPr>
        <p:spPr>
          <a:xfrm rot="21070864">
            <a:off x="4344764" y="5551336"/>
            <a:ext cx="1621682" cy="735122"/>
          </a:xfrm>
          <a:prstGeom prst="rect">
            <a:avLst/>
          </a:prstGeom>
          <a:solidFill>
            <a:srgbClr val="87878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 dirty="0"/>
              <a:t>Saldo remanescente para os beneficiários ou herdeiros</a:t>
            </a:r>
            <a:endParaRPr lang="pt-BR" sz="1100" dirty="0"/>
          </a:p>
        </p:txBody>
      </p:sp>
    </p:spTree>
    <p:extLst>
      <p:ext uri="{BB962C8B-B14F-4D97-AF65-F5344CB8AC3E}">
        <p14:creationId xmlns:p14="http://schemas.microsoft.com/office/powerpoint/2010/main" val="57478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rgbClr val="878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upo 2"/>
          <p:cNvGrpSpPr/>
          <p:nvPr/>
        </p:nvGrpSpPr>
        <p:grpSpPr>
          <a:xfrm>
            <a:off x="615668" y="384949"/>
            <a:ext cx="3340664" cy="1872208"/>
            <a:chOff x="571744" y="207492"/>
            <a:chExt cx="3340664" cy="1872208"/>
          </a:xfrm>
        </p:grpSpPr>
        <p:sp>
          <p:nvSpPr>
            <p:cNvPr id="12" name="Rectangle 6"/>
            <p:cNvSpPr/>
            <p:nvPr/>
          </p:nvSpPr>
          <p:spPr>
            <a:xfrm>
              <a:off x="1482122" y="764704"/>
              <a:ext cx="2430286" cy="504056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000" b="1" dirty="0"/>
                <a:t>Patrimônio</a:t>
              </a:r>
              <a:endParaRPr lang="pt-BR" sz="2000" dirty="0"/>
            </a:p>
          </p:txBody>
        </p:sp>
        <p:pic>
          <p:nvPicPr>
            <p:cNvPr id="8" name="Imagem 42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571744" y="207492"/>
              <a:ext cx="1626346" cy="187220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7000"/>
                </a:prstClr>
              </a:outerShdw>
            </a:effectLst>
          </p:spPr>
        </p:pic>
      </p:grpSp>
      <p:grpSp>
        <p:nvGrpSpPr>
          <p:cNvPr id="2" name="Grupo 1"/>
          <p:cNvGrpSpPr/>
          <p:nvPr/>
        </p:nvGrpSpPr>
        <p:grpSpPr>
          <a:xfrm>
            <a:off x="5045825" y="500617"/>
            <a:ext cx="3653906" cy="1944515"/>
            <a:chOff x="4854778" y="404664"/>
            <a:chExt cx="3653906" cy="1944515"/>
          </a:xfrm>
        </p:grpSpPr>
        <p:sp>
          <p:nvSpPr>
            <p:cNvPr id="13" name="Rectangle 6"/>
            <p:cNvSpPr/>
            <p:nvPr/>
          </p:nvSpPr>
          <p:spPr>
            <a:xfrm>
              <a:off x="6078398" y="764704"/>
              <a:ext cx="2430286" cy="5040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000" b="1" dirty="0"/>
                <a:t>Renda</a:t>
              </a:r>
              <a:endParaRPr lang="pt-BR" sz="2000" dirty="0"/>
            </a:p>
          </p:txBody>
        </p:sp>
        <p:pic>
          <p:nvPicPr>
            <p:cNvPr id="7" name="Imagem 28"/>
            <p:cNvPicPr>
              <a:picLocks noChangeAspect="1"/>
            </p:cNvPicPr>
            <p:nvPr/>
          </p:nvPicPr>
          <p:blipFill rotWithShape="1">
            <a:blip r:embed="rId4"/>
            <a:srcRect l="19110" t="22506" r="5066" b="8323"/>
            <a:stretch/>
          </p:blipFill>
          <p:spPr bwMode="auto">
            <a:xfrm>
              <a:off x="4854778" y="404664"/>
              <a:ext cx="2131709" cy="194451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7" name="Grupo 16"/>
          <p:cNvGrpSpPr/>
          <p:nvPr/>
        </p:nvGrpSpPr>
        <p:grpSpPr>
          <a:xfrm>
            <a:off x="-370484" y="2349179"/>
            <a:ext cx="4942484" cy="709760"/>
            <a:chOff x="-370484" y="2287192"/>
            <a:chExt cx="4942484" cy="709760"/>
          </a:xfrm>
        </p:grpSpPr>
        <p:sp>
          <p:nvSpPr>
            <p:cNvPr id="14" name="Retângulo 13"/>
            <p:cNvSpPr/>
            <p:nvPr/>
          </p:nvSpPr>
          <p:spPr>
            <a:xfrm>
              <a:off x="307144" y="2287192"/>
              <a:ext cx="381691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b="1" dirty="0">
                  <a:solidFill>
                    <a:schemeClr val="bg1"/>
                  </a:solidFill>
                </a:rPr>
                <a:t>É um saldo em nome do participante dentro da entidade</a:t>
              </a:r>
            </a:p>
          </p:txBody>
        </p:sp>
        <p:cxnSp>
          <p:nvCxnSpPr>
            <p:cNvPr id="16" name="Conector reto 15"/>
            <p:cNvCxnSpPr/>
            <p:nvPr/>
          </p:nvCxnSpPr>
          <p:spPr>
            <a:xfrm>
              <a:off x="-370484" y="2996952"/>
              <a:ext cx="4942484" cy="0"/>
            </a:xfrm>
            <a:prstGeom prst="line">
              <a:avLst/>
            </a:prstGeom>
            <a:ln w="28575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o 17"/>
          <p:cNvGrpSpPr/>
          <p:nvPr/>
        </p:nvGrpSpPr>
        <p:grpSpPr>
          <a:xfrm>
            <a:off x="-154460" y="3327581"/>
            <a:ext cx="4726460" cy="709760"/>
            <a:chOff x="-154460" y="2287192"/>
            <a:chExt cx="4726460" cy="709760"/>
          </a:xfrm>
        </p:grpSpPr>
        <p:sp>
          <p:nvSpPr>
            <p:cNvPr id="19" name="Retângulo 18"/>
            <p:cNvSpPr/>
            <p:nvPr/>
          </p:nvSpPr>
          <p:spPr>
            <a:xfrm>
              <a:off x="307144" y="2287192"/>
              <a:ext cx="381691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b="1" dirty="0">
                  <a:solidFill>
                    <a:schemeClr val="bg1"/>
                  </a:solidFill>
                </a:rPr>
                <a:t>Em caso de opção </a:t>
              </a:r>
              <a:r>
                <a:rPr lang="pt-BR" dirty="0">
                  <a:solidFill>
                    <a:schemeClr val="bg1"/>
                  </a:solidFill>
                </a:rPr>
                <a:t>por renda mensal, é totalmente gerenciável</a:t>
              </a:r>
            </a:p>
          </p:txBody>
        </p:sp>
        <p:cxnSp>
          <p:nvCxnSpPr>
            <p:cNvPr id="20" name="Conector reto 19"/>
            <p:cNvCxnSpPr/>
            <p:nvPr/>
          </p:nvCxnSpPr>
          <p:spPr>
            <a:xfrm>
              <a:off x="-154460" y="2996952"/>
              <a:ext cx="4726460" cy="0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upo 20"/>
          <p:cNvGrpSpPr/>
          <p:nvPr/>
        </p:nvGrpSpPr>
        <p:grpSpPr>
          <a:xfrm>
            <a:off x="-147630" y="4234907"/>
            <a:ext cx="4726460" cy="960614"/>
            <a:chOff x="-147630" y="2287192"/>
            <a:chExt cx="4726460" cy="960614"/>
          </a:xfrm>
        </p:grpSpPr>
        <p:sp>
          <p:nvSpPr>
            <p:cNvPr id="22" name="Retângulo 21"/>
            <p:cNvSpPr/>
            <p:nvPr/>
          </p:nvSpPr>
          <p:spPr>
            <a:xfrm>
              <a:off x="307144" y="2287192"/>
              <a:ext cx="412084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b="1" dirty="0">
                  <a:solidFill>
                    <a:schemeClr val="bg1"/>
                  </a:solidFill>
                </a:rPr>
                <a:t>Em caso de pensão</a:t>
              </a:r>
              <a:r>
                <a:rPr lang="pt-BR" dirty="0">
                  <a:solidFill>
                    <a:schemeClr val="bg1"/>
                  </a:solidFill>
                </a:rPr>
                <a:t>, beneficiários podem continuar recebendo a renda ou receberem todo saldo à vista</a:t>
              </a:r>
            </a:p>
          </p:txBody>
        </p:sp>
        <p:cxnSp>
          <p:nvCxnSpPr>
            <p:cNvPr id="23" name="Conector reto 22"/>
            <p:cNvCxnSpPr/>
            <p:nvPr/>
          </p:nvCxnSpPr>
          <p:spPr>
            <a:xfrm>
              <a:off x="-147630" y="3247806"/>
              <a:ext cx="4726460" cy="0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upo 23"/>
          <p:cNvGrpSpPr/>
          <p:nvPr/>
        </p:nvGrpSpPr>
        <p:grpSpPr>
          <a:xfrm>
            <a:off x="-154460" y="5393087"/>
            <a:ext cx="4726460" cy="960614"/>
            <a:chOff x="-154460" y="2287192"/>
            <a:chExt cx="4726460" cy="960614"/>
          </a:xfrm>
        </p:grpSpPr>
        <p:sp>
          <p:nvSpPr>
            <p:cNvPr id="25" name="Retângulo 24"/>
            <p:cNvSpPr/>
            <p:nvPr/>
          </p:nvSpPr>
          <p:spPr>
            <a:xfrm>
              <a:off x="307144" y="2287192"/>
              <a:ext cx="412084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b="1" dirty="0">
                  <a:solidFill>
                    <a:schemeClr val="bg1"/>
                  </a:solidFill>
                </a:rPr>
                <a:t>Em caso de saída </a:t>
              </a:r>
              <a:r>
                <a:rPr lang="pt-BR" dirty="0">
                  <a:solidFill>
                    <a:schemeClr val="bg1"/>
                  </a:solidFill>
                </a:rPr>
                <a:t>da empresa antes da elegibilidade, pode receber todo o saldo à vista</a:t>
              </a:r>
            </a:p>
          </p:txBody>
        </p:sp>
        <p:cxnSp>
          <p:nvCxnSpPr>
            <p:cNvPr id="26" name="Conector reto 25"/>
            <p:cNvCxnSpPr/>
            <p:nvPr/>
          </p:nvCxnSpPr>
          <p:spPr>
            <a:xfrm>
              <a:off x="-154460" y="3247806"/>
              <a:ext cx="4726460" cy="0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o 27"/>
          <p:cNvGrpSpPr/>
          <p:nvPr/>
        </p:nvGrpSpPr>
        <p:grpSpPr>
          <a:xfrm>
            <a:off x="4602951" y="2526624"/>
            <a:ext cx="4541049" cy="532315"/>
            <a:chOff x="-130890" y="2464637"/>
            <a:chExt cx="4541049" cy="532315"/>
          </a:xfrm>
        </p:grpSpPr>
        <p:sp>
          <p:nvSpPr>
            <p:cNvPr id="29" name="Retângulo 28"/>
            <p:cNvSpPr/>
            <p:nvPr/>
          </p:nvSpPr>
          <p:spPr>
            <a:xfrm>
              <a:off x="112935" y="2464637"/>
              <a:ext cx="381691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b="1" dirty="0">
                  <a:solidFill>
                    <a:schemeClr val="bg1">
                      <a:lumMod val="50000"/>
                    </a:schemeClr>
                  </a:solidFill>
                </a:rPr>
                <a:t>É uma ‘promessa de benefício’</a:t>
              </a:r>
            </a:p>
          </p:txBody>
        </p:sp>
        <p:cxnSp>
          <p:nvCxnSpPr>
            <p:cNvPr id="30" name="Conector reto 29"/>
            <p:cNvCxnSpPr/>
            <p:nvPr/>
          </p:nvCxnSpPr>
          <p:spPr>
            <a:xfrm>
              <a:off x="-130890" y="2996952"/>
              <a:ext cx="4541049" cy="0"/>
            </a:xfrm>
            <a:prstGeom prst="line">
              <a:avLst/>
            </a:prstGeom>
            <a:ln w="28575">
              <a:solidFill>
                <a:srgbClr val="F16136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upo 31"/>
          <p:cNvGrpSpPr/>
          <p:nvPr/>
        </p:nvGrpSpPr>
        <p:grpSpPr>
          <a:xfrm>
            <a:off x="4572000" y="3327581"/>
            <a:ext cx="4572000" cy="709760"/>
            <a:chOff x="-154460" y="2287192"/>
            <a:chExt cx="4572000" cy="709760"/>
          </a:xfrm>
        </p:grpSpPr>
        <p:sp>
          <p:nvSpPr>
            <p:cNvPr id="33" name="Retângulo 32"/>
            <p:cNvSpPr/>
            <p:nvPr/>
          </p:nvSpPr>
          <p:spPr>
            <a:xfrm>
              <a:off x="126616" y="2287192"/>
              <a:ext cx="429092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b="1" dirty="0">
                  <a:solidFill>
                    <a:schemeClr val="bg1">
                      <a:lumMod val="50000"/>
                    </a:schemeClr>
                  </a:solidFill>
                </a:rPr>
                <a:t>Não pode ser modificada </a:t>
              </a:r>
              <a:br>
                <a:rPr lang="pt-BR" b="1" dirty="0">
                  <a:solidFill>
                    <a:schemeClr val="bg1">
                      <a:lumMod val="50000"/>
                    </a:schemeClr>
                  </a:solidFill>
                </a:rPr>
              </a:br>
              <a:r>
                <a:rPr lang="pt-BR" dirty="0">
                  <a:solidFill>
                    <a:schemeClr val="bg1">
                      <a:lumMod val="50000"/>
                    </a:schemeClr>
                  </a:solidFill>
                </a:rPr>
                <a:t>(ex.: receber adiantamentos nas férias)</a:t>
              </a:r>
            </a:p>
          </p:txBody>
        </p:sp>
        <p:cxnSp>
          <p:nvCxnSpPr>
            <p:cNvPr id="34" name="Conector reto 33"/>
            <p:cNvCxnSpPr/>
            <p:nvPr/>
          </p:nvCxnSpPr>
          <p:spPr>
            <a:xfrm>
              <a:off x="-154460" y="2996952"/>
              <a:ext cx="4572000" cy="0"/>
            </a:xfrm>
            <a:prstGeom prst="line">
              <a:avLst/>
            </a:prstGeom>
            <a:ln>
              <a:solidFill>
                <a:srgbClr val="F16136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upo 38"/>
          <p:cNvGrpSpPr/>
          <p:nvPr/>
        </p:nvGrpSpPr>
        <p:grpSpPr>
          <a:xfrm>
            <a:off x="4572000" y="4161060"/>
            <a:ext cx="4572000" cy="1033442"/>
            <a:chOff x="-154460" y="1963510"/>
            <a:chExt cx="4572000" cy="1033442"/>
          </a:xfrm>
        </p:grpSpPr>
        <p:sp>
          <p:nvSpPr>
            <p:cNvPr id="40" name="Retângulo 39"/>
            <p:cNvSpPr/>
            <p:nvPr/>
          </p:nvSpPr>
          <p:spPr>
            <a:xfrm>
              <a:off x="126616" y="1963510"/>
              <a:ext cx="3810613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b="1" dirty="0">
                  <a:solidFill>
                    <a:schemeClr val="bg1">
                      <a:lumMod val="50000"/>
                    </a:schemeClr>
                  </a:solidFill>
                </a:rPr>
                <a:t>Em caso de pensão</a:t>
              </a:r>
              <a:r>
                <a:rPr lang="pt-BR" dirty="0">
                  <a:solidFill>
                    <a:schemeClr val="bg1">
                      <a:lumMod val="50000"/>
                    </a:schemeClr>
                  </a:solidFill>
                </a:rPr>
                <a:t>, renda para beneficiários é uma parcela do benefício original</a:t>
              </a:r>
            </a:p>
          </p:txBody>
        </p:sp>
        <p:cxnSp>
          <p:nvCxnSpPr>
            <p:cNvPr id="41" name="Conector reto 40"/>
            <p:cNvCxnSpPr/>
            <p:nvPr/>
          </p:nvCxnSpPr>
          <p:spPr>
            <a:xfrm>
              <a:off x="-154460" y="2996952"/>
              <a:ext cx="4572000" cy="0"/>
            </a:xfrm>
            <a:prstGeom prst="line">
              <a:avLst/>
            </a:prstGeom>
            <a:ln>
              <a:solidFill>
                <a:srgbClr val="F16136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upo 41"/>
          <p:cNvGrpSpPr/>
          <p:nvPr/>
        </p:nvGrpSpPr>
        <p:grpSpPr>
          <a:xfrm>
            <a:off x="4572000" y="5342497"/>
            <a:ext cx="4572000" cy="1009166"/>
            <a:chOff x="-154460" y="1987786"/>
            <a:chExt cx="4572000" cy="1009166"/>
          </a:xfrm>
        </p:grpSpPr>
        <p:sp>
          <p:nvSpPr>
            <p:cNvPr id="43" name="Retângulo 42"/>
            <p:cNvSpPr/>
            <p:nvPr/>
          </p:nvSpPr>
          <p:spPr>
            <a:xfrm>
              <a:off x="126616" y="1987786"/>
              <a:ext cx="4039404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b="1" dirty="0">
                  <a:solidFill>
                    <a:schemeClr val="bg1">
                      <a:lumMod val="50000"/>
                    </a:schemeClr>
                  </a:solidFill>
                </a:rPr>
                <a:t>Em caso de saída </a:t>
              </a:r>
              <a:r>
                <a:rPr lang="pt-BR" dirty="0">
                  <a:solidFill>
                    <a:schemeClr val="bg1">
                      <a:lumMod val="50000"/>
                    </a:schemeClr>
                  </a:solidFill>
                </a:rPr>
                <a:t>da empresa antes da elegibilidade, deve aguardar até atingir a idade para receber a renda</a:t>
              </a:r>
            </a:p>
          </p:txBody>
        </p:sp>
        <p:cxnSp>
          <p:nvCxnSpPr>
            <p:cNvPr id="44" name="Conector reto 43"/>
            <p:cNvCxnSpPr/>
            <p:nvPr/>
          </p:nvCxnSpPr>
          <p:spPr>
            <a:xfrm>
              <a:off x="-154460" y="2996952"/>
              <a:ext cx="4572000" cy="0"/>
            </a:xfrm>
            <a:prstGeom prst="line">
              <a:avLst/>
            </a:prstGeom>
            <a:ln>
              <a:solidFill>
                <a:srgbClr val="F16136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891016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78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7" y="1096518"/>
            <a:ext cx="4896543" cy="738932"/>
          </a:xfrm>
        </p:spPr>
        <p:txBody>
          <a:bodyPr>
            <a:noAutofit/>
          </a:bodyPr>
          <a:lstStyle/>
          <a:p>
            <a:pPr>
              <a:lnSpc>
                <a:spcPts val="6200"/>
              </a:lnSpc>
            </a:pPr>
            <a:r>
              <a:rPr lang="pt-BR" sz="6000" dirty="0">
                <a:solidFill>
                  <a:schemeClr val="bg1"/>
                </a:solidFill>
              </a:rPr>
              <a:t>O que é o saldamento?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2967" y="1566075"/>
            <a:ext cx="3683529" cy="2655013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Saldamento é o processo de interrupção da acumulação de benefícios no plano, garantindo aos participantes um benefício proporcional à sua reserva matemática no plano até o último dia do mês da aprovação do processo pela PREVIC. </a:t>
            </a:r>
            <a:r>
              <a:rPr lang="pt-BR" b="0" dirty="0">
                <a:solidFill>
                  <a:schemeClr val="bg1"/>
                </a:solidFill>
              </a:rPr>
              <a:t>Este benefício será devido ao participante quando da sua elegibilidade* à aposentadoria pelo Plano de Benefícios.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4EF1-2FB9-4CDA-AD22-D945B346B2F0}" type="slidenum">
              <a:rPr lang="en-GB" smtClean="0"/>
              <a:pPr/>
              <a:t>12</a:t>
            </a:fld>
            <a:endParaRPr lang="en-GB" dirty="0"/>
          </a:p>
        </p:txBody>
      </p:sp>
      <p:pic>
        <p:nvPicPr>
          <p:cNvPr id="7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6512" y="1527552"/>
            <a:ext cx="4910138" cy="508912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255568" y="4018381"/>
            <a:ext cx="3936984" cy="1100817"/>
          </a:xfrm>
          <a:prstGeom prst="rect">
            <a:avLst/>
          </a:prstGeom>
          <a:solidFill>
            <a:srgbClr val="F1613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7800"/>
            <a:r>
              <a:rPr lang="pt-BR" sz="1400" b="1" dirty="0"/>
              <a:t>PREVIC: </a:t>
            </a:r>
            <a:r>
              <a:rPr lang="pt-BR" sz="1400" dirty="0"/>
              <a:t>órgão do governo responsável </a:t>
            </a:r>
            <a:br>
              <a:rPr lang="pt-BR" sz="1400" dirty="0"/>
            </a:br>
            <a:r>
              <a:rPr lang="pt-BR" sz="1400" dirty="0"/>
              <a:t>por fiscalizar e regular as atividades das entidades de previdência complementar fechadas (</a:t>
            </a:r>
            <a:r>
              <a:rPr lang="pt-BR" sz="1400" dirty="0" err="1"/>
              <a:t>EFPCs</a:t>
            </a:r>
            <a:r>
              <a:rPr lang="pt-BR" sz="1400" dirty="0"/>
              <a:t>) no Brasil. 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004048" y="6403605"/>
            <a:ext cx="4032448" cy="383644"/>
          </a:xfrm>
          <a:prstGeom prst="rect">
            <a:avLst/>
          </a:prstGeom>
        </p:spPr>
        <p:txBody>
          <a:bodyPr vert="horz" lIns="0" tIns="0" rIns="91440" bIns="45720" rtlCol="0">
            <a:normAutofit fontScale="62500" lnSpcReduction="20000"/>
          </a:bodyPr>
          <a:lstStyle>
            <a:lvl1pPr marL="0" indent="0" algn="l" defTabSz="685800" rtl="0" eaLnBrk="1" latinLnBrk="0" hangingPunct="1">
              <a:spcBef>
                <a:spcPct val="20000"/>
              </a:spcBef>
              <a:buFontTx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spcBef>
                <a:spcPct val="20000"/>
              </a:spcBef>
              <a:buFontTx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8835" indent="-198835" algn="l" defTabSz="685800" rtl="0" eaLnBrk="1" latinLnBrk="0" hangingPunct="1">
              <a:spcBef>
                <a:spcPct val="20000"/>
              </a:spcBef>
              <a:buClr>
                <a:schemeClr val="bg2"/>
              </a:buClr>
              <a:buSzPct val="60000"/>
              <a:buFont typeface="Wingdings" pitchFamily="2" charset="2"/>
              <a:buChar char="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07194" indent="-208360" algn="l" defTabSz="685800" rtl="0" eaLnBrk="1" latinLnBrk="0" hangingPunct="1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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6029" indent="-198835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0" dirty="0">
                <a:solidFill>
                  <a:schemeClr val="bg1"/>
                </a:solidFill>
              </a:rPr>
              <a:t>*As elegibilidades à aposentadoria no Plano de Benefícios variam de acordo com o plano de origem que o participante fazia parte (I, II ou III).</a:t>
            </a:r>
            <a:br>
              <a:rPr lang="pt-BR" b="0" dirty="0">
                <a:solidFill>
                  <a:schemeClr val="bg1"/>
                </a:solidFill>
              </a:rPr>
            </a:br>
            <a:r>
              <a:rPr lang="pt-BR" b="0" dirty="0">
                <a:solidFill>
                  <a:schemeClr val="bg1"/>
                </a:solidFill>
              </a:rPr>
              <a:t>Para saber as regras completas consulte o regulamento completo do plano.</a:t>
            </a:r>
          </a:p>
        </p:txBody>
      </p:sp>
    </p:spTree>
    <p:extLst>
      <p:ext uri="{BB962C8B-B14F-4D97-AF65-F5344CB8AC3E}">
        <p14:creationId xmlns:p14="http://schemas.microsoft.com/office/powerpoint/2010/main" val="25148756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6383238" y="1415312"/>
            <a:ext cx="2362714" cy="1770134"/>
            <a:chOff x="6383238" y="899846"/>
            <a:chExt cx="2362714" cy="1770134"/>
          </a:xfrm>
        </p:grpSpPr>
        <p:grpSp>
          <p:nvGrpSpPr>
            <p:cNvPr id="8" name="Grupo 7"/>
            <p:cNvGrpSpPr/>
            <p:nvPr/>
          </p:nvGrpSpPr>
          <p:grpSpPr>
            <a:xfrm>
              <a:off x="6383238" y="2054163"/>
              <a:ext cx="2362714" cy="615817"/>
              <a:chOff x="6376078" y="2514599"/>
              <a:chExt cx="2362714" cy="615817"/>
            </a:xfrm>
          </p:grpSpPr>
          <p:sp>
            <p:nvSpPr>
              <p:cNvPr id="5" name="Retângulo 4"/>
              <p:cNvSpPr/>
              <p:nvPr/>
            </p:nvSpPr>
            <p:spPr>
              <a:xfrm>
                <a:off x="6505256" y="2607196"/>
                <a:ext cx="223353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1400" dirty="0">
                    <a:solidFill>
                      <a:schemeClr val="bg1"/>
                    </a:solidFill>
                  </a:rPr>
                  <a:t>Receberá um </a:t>
                </a:r>
                <a:r>
                  <a:rPr lang="pt-BR" sz="1400" b="1" dirty="0">
                    <a:solidFill>
                      <a:schemeClr val="bg1"/>
                    </a:solidFill>
                  </a:rPr>
                  <a:t>benefício mensal </a:t>
                </a:r>
                <a:r>
                  <a:rPr lang="pt-BR" sz="1400" dirty="0">
                    <a:solidFill>
                      <a:schemeClr val="bg1"/>
                    </a:solidFill>
                  </a:rPr>
                  <a:t>na aposentadoria</a:t>
                </a:r>
              </a:p>
            </p:txBody>
          </p:sp>
          <p:sp>
            <p:nvSpPr>
              <p:cNvPr id="6" name="Forma livre 5"/>
              <p:cNvSpPr/>
              <p:nvPr/>
            </p:nvSpPr>
            <p:spPr>
              <a:xfrm flipV="1">
                <a:off x="6376078" y="2514599"/>
                <a:ext cx="2205948" cy="86607"/>
              </a:xfrm>
              <a:custGeom>
                <a:avLst/>
                <a:gdLst>
                  <a:gd name="connsiteX0" fmla="*/ 0 w 1657350"/>
                  <a:gd name="connsiteY0" fmla="*/ 0 h 0"/>
                  <a:gd name="connsiteX1" fmla="*/ 1657350 w 165735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657350">
                    <a:moveTo>
                      <a:pt x="0" y="0"/>
                    </a:moveTo>
                    <a:lnTo>
                      <a:pt x="1657350" y="0"/>
                    </a:ln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5" name="Imagem 2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4104" y="899846"/>
              <a:ext cx="1814146" cy="144473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3" name="Group 2"/>
          <p:cNvGrpSpPr/>
          <p:nvPr/>
        </p:nvGrpSpPr>
        <p:grpSpPr>
          <a:xfrm>
            <a:off x="1207859" y="2465380"/>
            <a:ext cx="5205690" cy="2675457"/>
            <a:chOff x="1207859" y="1807039"/>
            <a:chExt cx="5205690" cy="2675457"/>
          </a:xfrm>
        </p:grpSpPr>
        <p:sp>
          <p:nvSpPr>
            <p:cNvPr id="7" name="Right Triangle 6"/>
            <p:cNvSpPr/>
            <p:nvPr/>
          </p:nvSpPr>
          <p:spPr>
            <a:xfrm flipH="1">
              <a:off x="1207859" y="1988840"/>
              <a:ext cx="5061476" cy="2493656"/>
            </a:xfrm>
            <a:prstGeom prst="rtTriangl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/>
            </a:p>
          </p:txBody>
        </p:sp>
        <p:sp>
          <p:nvSpPr>
            <p:cNvPr id="24" name="Elipse 15"/>
            <p:cNvSpPr/>
            <p:nvPr/>
          </p:nvSpPr>
          <p:spPr>
            <a:xfrm>
              <a:off x="6083834" y="1807039"/>
              <a:ext cx="329715" cy="329715"/>
            </a:xfrm>
            <a:prstGeom prst="ellipse">
              <a:avLst/>
            </a:prstGeom>
            <a:solidFill>
              <a:srgbClr val="00C38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294493" y="4975980"/>
            <a:ext cx="5543663" cy="541252"/>
            <a:chOff x="1294493" y="4317639"/>
            <a:chExt cx="5543663" cy="541252"/>
          </a:xfrm>
        </p:grpSpPr>
        <p:grpSp>
          <p:nvGrpSpPr>
            <p:cNvPr id="12" name="Group 11"/>
            <p:cNvGrpSpPr/>
            <p:nvPr/>
          </p:nvGrpSpPr>
          <p:grpSpPr>
            <a:xfrm>
              <a:off x="5671214" y="4317639"/>
              <a:ext cx="1166942" cy="541252"/>
              <a:chOff x="5671214" y="4317639"/>
              <a:chExt cx="1166942" cy="541252"/>
            </a:xfrm>
          </p:grpSpPr>
          <p:sp>
            <p:nvSpPr>
              <p:cNvPr id="18" name="Retângulo 17"/>
              <p:cNvSpPr/>
              <p:nvPr/>
            </p:nvSpPr>
            <p:spPr bwMode="ltGray">
              <a:xfrm>
                <a:off x="5671214" y="4567740"/>
                <a:ext cx="1166942" cy="291151"/>
              </a:xfrm>
              <a:prstGeom prst="rect">
                <a:avLst/>
              </a:prstGeom>
              <a:solidFill>
                <a:srgbClr val="00C389"/>
              </a:solidFill>
              <a:ln w="3175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72000" anchor="ctr"/>
              <a:lstStyle/>
              <a:p>
                <a:pPr algn="ctr">
                  <a:defRPr/>
                </a:pPr>
                <a:r>
                  <a:rPr lang="pt-BR" sz="1200" b="1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Aposentadoria</a:t>
                </a:r>
                <a:endParaRPr lang="en-US" sz="1200" b="1" dirty="0" err="1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" name="Elipse 15"/>
              <p:cNvSpPr/>
              <p:nvPr/>
            </p:nvSpPr>
            <p:spPr>
              <a:xfrm>
                <a:off x="6083834" y="4317639"/>
                <a:ext cx="329715" cy="329715"/>
              </a:xfrm>
              <a:prstGeom prst="ellipse">
                <a:avLst/>
              </a:prstGeom>
              <a:solidFill>
                <a:srgbClr val="00C389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0" name="Straight Connector 9"/>
            <p:cNvCxnSpPr>
              <a:stCxn id="2" idx="6"/>
              <a:endCxn id="16" idx="2"/>
            </p:cNvCxnSpPr>
            <p:nvPr/>
          </p:nvCxnSpPr>
          <p:spPr>
            <a:xfrm flipV="1">
              <a:off x="1294493" y="4482497"/>
              <a:ext cx="4789341" cy="9525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539552" y="4985505"/>
            <a:ext cx="1176510" cy="531727"/>
            <a:chOff x="539552" y="4985505"/>
            <a:chExt cx="1176510" cy="531727"/>
          </a:xfrm>
        </p:grpSpPr>
        <p:sp>
          <p:nvSpPr>
            <p:cNvPr id="26" name="Retângulo 16"/>
            <p:cNvSpPr/>
            <p:nvPr/>
          </p:nvSpPr>
          <p:spPr bwMode="ltGray">
            <a:xfrm>
              <a:off x="539552" y="5226081"/>
              <a:ext cx="1176510" cy="291151"/>
            </a:xfrm>
            <a:prstGeom prst="rect">
              <a:avLst/>
            </a:prstGeom>
            <a:solidFill>
              <a:srgbClr val="F16136"/>
            </a:solidFill>
            <a:ln w="31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anchor="ctr"/>
            <a:lstStyle/>
            <a:p>
              <a:pPr algn="ctr">
                <a:defRPr/>
              </a:pPr>
              <a:r>
                <a:rPr lang="pt-BR" sz="12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Admissão</a:t>
              </a:r>
              <a:endParaRPr lang="en-US" sz="1200" b="1" dirty="0" err="1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" name="Elipse 1"/>
            <p:cNvSpPr/>
            <p:nvPr/>
          </p:nvSpPr>
          <p:spPr>
            <a:xfrm>
              <a:off x="964778" y="4985505"/>
              <a:ext cx="329715" cy="329715"/>
            </a:xfrm>
            <a:prstGeom prst="ellipse">
              <a:avLst/>
            </a:prstGeom>
            <a:solidFill>
              <a:srgbClr val="F1613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24275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-1"/>
            <a:ext cx="9144000" cy="685800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>
            <a:off x="6383238" y="1415312"/>
            <a:ext cx="2362714" cy="1770134"/>
            <a:chOff x="6383238" y="899846"/>
            <a:chExt cx="2362714" cy="1770134"/>
          </a:xfrm>
        </p:grpSpPr>
        <p:grpSp>
          <p:nvGrpSpPr>
            <p:cNvPr id="35" name="Grupo 7"/>
            <p:cNvGrpSpPr/>
            <p:nvPr/>
          </p:nvGrpSpPr>
          <p:grpSpPr>
            <a:xfrm>
              <a:off x="6383238" y="2054163"/>
              <a:ext cx="2362714" cy="615817"/>
              <a:chOff x="6376078" y="2514599"/>
              <a:chExt cx="2362714" cy="615817"/>
            </a:xfrm>
          </p:grpSpPr>
          <p:sp>
            <p:nvSpPr>
              <p:cNvPr id="38" name="Retângulo 4"/>
              <p:cNvSpPr/>
              <p:nvPr/>
            </p:nvSpPr>
            <p:spPr>
              <a:xfrm>
                <a:off x="6505256" y="2607196"/>
                <a:ext cx="223353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1400" dirty="0">
                    <a:solidFill>
                      <a:schemeClr val="bg1"/>
                    </a:solidFill>
                  </a:rPr>
                  <a:t>Receberá um </a:t>
                </a:r>
                <a:r>
                  <a:rPr lang="pt-BR" sz="1400" b="1" dirty="0">
                    <a:solidFill>
                      <a:schemeClr val="bg1"/>
                    </a:solidFill>
                  </a:rPr>
                  <a:t>benefício mensal </a:t>
                </a:r>
                <a:r>
                  <a:rPr lang="pt-BR" sz="1400" dirty="0">
                    <a:solidFill>
                      <a:schemeClr val="bg1"/>
                    </a:solidFill>
                  </a:rPr>
                  <a:t>na aposentadoria</a:t>
                </a:r>
              </a:p>
            </p:txBody>
          </p:sp>
          <p:sp>
            <p:nvSpPr>
              <p:cNvPr id="39" name="Forma livre 5"/>
              <p:cNvSpPr/>
              <p:nvPr/>
            </p:nvSpPr>
            <p:spPr>
              <a:xfrm flipV="1">
                <a:off x="6376078" y="2514599"/>
                <a:ext cx="2205948" cy="86607"/>
              </a:xfrm>
              <a:custGeom>
                <a:avLst/>
                <a:gdLst>
                  <a:gd name="connsiteX0" fmla="*/ 0 w 1657350"/>
                  <a:gd name="connsiteY0" fmla="*/ 0 h 0"/>
                  <a:gd name="connsiteX1" fmla="*/ 1657350 w 165735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657350">
                    <a:moveTo>
                      <a:pt x="0" y="0"/>
                    </a:moveTo>
                    <a:lnTo>
                      <a:pt x="1657350" y="0"/>
                    </a:ln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37" name="Imagem 2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4104" y="899846"/>
              <a:ext cx="1814146" cy="144473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7" name="Retângulo 16"/>
          <p:cNvSpPr/>
          <p:nvPr/>
        </p:nvSpPr>
        <p:spPr bwMode="ltGray">
          <a:xfrm>
            <a:off x="539552" y="5230607"/>
            <a:ext cx="1176510" cy="291151"/>
          </a:xfrm>
          <a:prstGeom prst="rect">
            <a:avLst/>
          </a:prstGeom>
          <a:solidFill>
            <a:srgbClr val="F16136"/>
          </a:solidFill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anchor="ctr"/>
          <a:lstStyle/>
          <a:p>
            <a:pPr algn="ctr">
              <a:defRPr/>
            </a:pPr>
            <a:r>
              <a:rPr lang="pt-BR" sz="1200" b="1" dirty="0">
                <a:solidFill>
                  <a:schemeClr val="bg1"/>
                </a:solidFill>
                <a:latin typeface="Calibri" panose="020F0502020204030204" pitchFamily="34" charset="0"/>
              </a:rPr>
              <a:t>Admissão</a:t>
            </a:r>
            <a:endParaRPr lang="en-US" sz="1200" b="1" dirty="0" err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Retângulo 17"/>
          <p:cNvSpPr/>
          <p:nvPr/>
        </p:nvSpPr>
        <p:spPr bwMode="ltGray">
          <a:xfrm>
            <a:off x="5671214" y="5230607"/>
            <a:ext cx="1166942" cy="291151"/>
          </a:xfrm>
          <a:prstGeom prst="rect">
            <a:avLst/>
          </a:prstGeom>
          <a:solidFill>
            <a:srgbClr val="00C389"/>
          </a:solidFill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anchor="ctr"/>
          <a:lstStyle/>
          <a:p>
            <a:pPr algn="ctr">
              <a:defRPr/>
            </a:pPr>
            <a:r>
              <a:rPr lang="pt-BR" sz="1200" b="1" dirty="0">
                <a:solidFill>
                  <a:schemeClr val="bg1"/>
                </a:solidFill>
                <a:latin typeface="Calibri" panose="020F0502020204030204" pitchFamily="34" charset="0"/>
              </a:rPr>
              <a:t>Aposentadoria</a:t>
            </a:r>
            <a:endParaRPr lang="en-US" sz="1200" b="1" dirty="0" err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964778" y="2651708"/>
            <a:ext cx="5448771" cy="2658517"/>
            <a:chOff x="463567" y="1844824"/>
            <a:chExt cx="6844345" cy="3339430"/>
          </a:xfrm>
        </p:grpSpPr>
        <p:sp>
          <p:nvSpPr>
            <p:cNvPr id="7" name="Right Triangle 6"/>
            <p:cNvSpPr/>
            <p:nvPr/>
          </p:nvSpPr>
          <p:spPr>
            <a:xfrm flipH="1">
              <a:off x="768907" y="1844824"/>
              <a:ext cx="6357854" cy="3132346"/>
            </a:xfrm>
            <a:prstGeom prst="rtTriangl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/>
            </a:p>
          </p:txBody>
        </p:sp>
        <p:sp>
          <p:nvSpPr>
            <p:cNvPr id="2" name="Elipse 1"/>
            <p:cNvSpPr/>
            <p:nvPr/>
          </p:nvSpPr>
          <p:spPr>
            <a:xfrm>
              <a:off x="463567" y="4770090"/>
              <a:ext cx="414164" cy="414164"/>
            </a:xfrm>
            <a:prstGeom prst="ellipse">
              <a:avLst/>
            </a:prstGeom>
            <a:solidFill>
              <a:srgbClr val="F1613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Elipse 15"/>
            <p:cNvSpPr/>
            <p:nvPr/>
          </p:nvSpPr>
          <p:spPr>
            <a:xfrm>
              <a:off x="6893748" y="4770090"/>
              <a:ext cx="414164" cy="414164"/>
            </a:xfrm>
            <a:prstGeom prst="ellipse">
              <a:avLst/>
            </a:prstGeom>
            <a:solidFill>
              <a:srgbClr val="00C38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Elipse 15"/>
          <p:cNvSpPr/>
          <p:nvPr/>
        </p:nvSpPr>
        <p:spPr>
          <a:xfrm>
            <a:off x="6083834" y="2465380"/>
            <a:ext cx="329715" cy="329715"/>
          </a:xfrm>
          <a:prstGeom prst="ellipse">
            <a:avLst/>
          </a:prstGeom>
          <a:solidFill>
            <a:srgbClr val="00C38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5033324" y="719591"/>
            <a:ext cx="4003172" cy="3836246"/>
            <a:chOff x="5033324" y="692697"/>
            <a:chExt cx="4003172" cy="3836246"/>
          </a:xfrm>
        </p:grpSpPr>
        <p:sp>
          <p:nvSpPr>
            <p:cNvPr id="49" name="Retângulo 48"/>
            <p:cNvSpPr/>
            <p:nvPr/>
          </p:nvSpPr>
          <p:spPr>
            <a:xfrm>
              <a:off x="5033324" y="692697"/>
              <a:ext cx="4003172" cy="251351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5047129" y="1960107"/>
              <a:ext cx="3970648" cy="2568836"/>
              <a:chOff x="5047129" y="1960107"/>
              <a:chExt cx="3970648" cy="2568836"/>
            </a:xfrm>
          </p:grpSpPr>
          <p:sp>
            <p:nvSpPr>
              <p:cNvPr id="5" name="Retângulo 4"/>
              <p:cNvSpPr/>
              <p:nvPr/>
            </p:nvSpPr>
            <p:spPr>
              <a:xfrm>
                <a:off x="6329449" y="3267059"/>
                <a:ext cx="2688328" cy="12618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1300" dirty="0">
                    <a:solidFill>
                      <a:schemeClr val="bg1"/>
                    </a:solidFill>
                  </a:rPr>
                  <a:t>Na hipótese deste participante continuar no plano saldado, seria paga em sua aposentadoria uma renda mensal de </a:t>
                </a:r>
                <a:r>
                  <a:rPr lang="pt-BR" sz="1300" b="1" dirty="0">
                    <a:solidFill>
                      <a:schemeClr val="bg1"/>
                    </a:solidFill>
                  </a:rPr>
                  <a:t>R$ 1.000</a:t>
                </a:r>
              </a:p>
              <a:p>
                <a:r>
                  <a:rPr lang="pt-BR" sz="1200" dirty="0">
                    <a:solidFill>
                      <a:schemeClr val="bg1"/>
                    </a:solidFill>
                  </a:rPr>
                  <a:t>(mais correções inflacionárias pelo IPCA)</a:t>
                </a:r>
              </a:p>
            </p:txBody>
          </p:sp>
          <p:cxnSp>
            <p:nvCxnSpPr>
              <p:cNvPr id="43" name="Conector reto 42"/>
              <p:cNvCxnSpPr/>
              <p:nvPr/>
            </p:nvCxnSpPr>
            <p:spPr>
              <a:xfrm>
                <a:off x="5047129" y="3212976"/>
                <a:ext cx="3341295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6" name="Imagem 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63378" y="1960107"/>
                <a:ext cx="1814146" cy="144473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</p:grpSp>
      <p:sp>
        <p:nvSpPr>
          <p:cNvPr id="51" name="Retângulo 50"/>
          <p:cNvSpPr/>
          <p:nvPr/>
        </p:nvSpPr>
        <p:spPr bwMode="ltGray">
          <a:xfrm>
            <a:off x="82204" y="1916832"/>
            <a:ext cx="4930358" cy="1323038"/>
          </a:xfrm>
          <a:prstGeom prst="rect">
            <a:avLst/>
          </a:prstGeom>
          <a:solidFill>
            <a:srgbClr val="00A0D2"/>
          </a:solidFill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anchor="ctr"/>
          <a:lstStyle/>
          <a:p>
            <a:pPr algn="ctr"/>
            <a:r>
              <a:rPr lang="pt-BR" sz="1100" dirty="0"/>
              <a:t>Calcula-se o benefício de aposentadoria com base na Reserva Acumulada</a:t>
            </a:r>
            <a:br>
              <a:rPr lang="pt-BR" sz="1100" dirty="0"/>
            </a:br>
            <a:r>
              <a:rPr lang="pt-BR" sz="1100" dirty="0"/>
              <a:t>do participante no Plano na data do saldamento.</a:t>
            </a:r>
          </a:p>
          <a:p>
            <a:pPr algn="ctr"/>
            <a:endParaRPr lang="pt-BR" sz="1100" dirty="0"/>
          </a:p>
          <a:p>
            <a:pPr algn="ctr"/>
            <a:r>
              <a:rPr lang="pt-BR" sz="1100" b="1" dirty="0"/>
              <a:t>Se imaginássemos que, por exemplo, o benefício mensal calculado para um participante no momento do </a:t>
            </a:r>
            <a:r>
              <a:rPr lang="pt-BR" sz="1100" b="1" dirty="0" err="1"/>
              <a:t>saldamento</a:t>
            </a:r>
            <a:r>
              <a:rPr lang="pt-BR" sz="1100" b="1" dirty="0"/>
              <a:t> fosse </a:t>
            </a:r>
            <a:r>
              <a:rPr lang="pt-BR" sz="1100" b="1" dirty="0">
                <a:latin typeface="+mj-lt"/>
              </a:rPr>
              <a:t>de </a:t>
            </a:r>
            <a:r>
              <a:rPr lang="pt-BR" sz="1100" b="1" dirty="0">
                <a:solidFill>
                  <a:schemeClr val="bg1"/>
                </a:solidFill>
                <a:latin typeface="+mj-lt"/>
              </a:rPr>
              <a:t>R$ 1.000</a:t>
            </a:r>
            <a:endParaRPr lang="en-US" sz="1100" b="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448126" y="3076259"/>
            <a:ext cx="1166942" cy="2445499"/>
            <a:chOff x="3213764" y="2413392"/>
            <a:chExt cx="1166942" cy="2445499"/>
          </a:xfrm>
        </p:grpSpPr>
        <p:sp>
          <p:nvSpPr>
            <p:cNvPr id="25" name="Retângulo 24"/>
            <p:cNvSpPr/>
            <p:nvPr/>
          </p:nvSpPr>
          <p:spPr bwMode="ltGray">
            <a:xfrm>
              <a:off x="3213764" y="4567740"/>
              <a:ext cx="1166942" cy="291151"/>
            </a:xfrm>
            <a:prstGeom prst="rect">
              <a:avLst/>
            </a:prstGeom>
            <a:solidFill>
              <a:srgbClr val="00A0D2"/>
            </a:solidFill>
            <a:ln w="31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anchor="ctr"/>
            <a:lstStyle/>
            <a:p>
              <a:pPr algn="ctr">
                <a:defRPr/>
              </a:pPr>
              <a:r>
                <a:rPr lang="pt-BR" sz="12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Saldamento</a:t>
              </a:r>
              <a:endParaRPr lang="en-US" sz="1200" b="1" dirty="0" err="1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10" name="Conector reto 9"/>
            <p:cNvCxnSpPr/>
            <p:nvPr/>
          </p:nvCxnSpPr>
          <p:spPr>
            <a:xfrm>
              <a:off x="3798962" y="2622117"/>
              <a:ext cx="0" cy="1860379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Elipse 45"/>
            <p:cNvSpPr/>
            <p:nvPr/>
          </p:nvSpPr>
          <p:spPr>
            <a:xfrm>
              <a:off x="3626384" y="4317639"/>
              <a:ext cx="329715" cy="329715"/>
            </a:xfrm>
            <a:prstGeom prst="ellipse">
              <a:avLst/>
            </a:prstGeom>
            <a:solidFill>
              <a:srgbClr val="00A0D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Elipse 44"/>
            <p:cNvSpPr/>
            <p:nvPr/>
          </p:nvSpPr>
          <p:spPr>
            <a:xfrm>
              <a:off x="3626384" y="2413392"/>
              <a:ext cx="329715" cy="329715"/>
            </a:xfrm>
            <a:prstGeom prst="ellipse">
              <a:avLst/>
            </a:prstGeom>
            <a:solidFill>
              <a:srgbClr val="00A0D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875895" y="767606"/>
            <a:ext cx="3543148" cy="2374280"/>
            <a:chOff x="3875895" y="767606"/>
            <a:chExt cx="3543148" cy="2374280"/>
          </a:xfrm>
        </p:grpSpPr>
        <p:grpSp>
          <p:nvGrpSpPr>
            <p:cNvPr id="12" name="Group 11"/>
            <p:cNvGrpSpPr/>
            <p:nvPr/>
          </p:nvGrpSpPr>
          <p:grpSpPr>
            <a:xfrm>
              <a:off x="3875895" y="767606"/>
              <a:ext cx="3543148" cy="2374280"/>
              <a:chOff x="3813525" y="1475296"/>
              <a:chExt cx="3543148" cy="2374280"/>
            </a:xfrm>
          </p:grpSpPr>
          <p:cxnSp>
            <p:nvCxnSpPr>
              <p:cNvPr id="33" name="Conector angulado 32"/>
              <p:cNvCxnSpPr>
                <a:stCxn id="45" idx="0"/>
              </p:cNvCxnSpPr>
              <p:nvPr/>
            </p:nvCxnSpPr>
            <p:spPr>
              <a:xfrm rot="16200000" flipH="1">
                <a:off x="5552286" y="3194897"/>
                <a:ext cx="65626" cy="1243731"/>
              </a:xfrm>
              <a:prstGeom prst="bentConnector4">
                <a:avLst>
                  <a:gd name="adj1" fmla="val -348338"/>
                  <a:gd name="adj2" fmla="val 99155"/>
                </a:avLst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Retângulo 35"/>
              <p:cNvSpPr/>
              <p:nvPr/>
            </p:nvSpPr>
            <p:spPr>
              <a:xfrm>
                <a:off x="3813525" y="1475296"/>
                <a:ext cx="3543148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BR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Para dar continuidade ao programa previdenciário desde o </a:t>
                </a:r>
                <a:r>
                  <a:rPr lang="pt-BR" sz="16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saldamento</a:t>
                </a:r>
                <a:r>
                  <a:rPr lang="pt-BR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até a aposentadoria,</a:t>
                </a:r>
                <a:br>
                  <a:rPr lang="pt-BR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pt-BR" sz="16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foi criado o Plano VI</a:t>
                </a:r>
                <a:endParaRPr 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cxnSp>
          <p:nvCxnSpPr>
            <p:cNvPr id="23" name="Straight Connector 22"/>
            <p:cNvCxnSpPr/>
            <p:nvPr/>
          </p:nvCxnSpPr>
          <p:spPr>
            <a:xfrm flipV="1">
              <a:off x="5632658" y="1837765"/>
              <a:ext cx="0" cy="1013318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8417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tângulo 3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78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5974457" y="332656"/>
            <a:ext cx="3170483" cy="2061164"/>
            <a:chOff x="5974457" y="485522"/>
            <a:chExt cx="3170483" cy="2061164"/>
          </a:xfrm>
        </p:grpSpPr>
        <p:sp>
          <p:nvSpPr>
            <p:cNvPr id="6" name="Retângulo 5"/>
            <p:cNvSpPr/>
            <p:nvPr/>
          </p:nvSpPr>
          <p:spPr>
            <a:xfrm>
              <a:off x="5974457" y="485522"/>
              <a:ext cx="2918023" cy="9866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upo 6"/>
            <p:cNvGrpSpPr/>
            <p:nvPr/>
          </p:nvGrpSpPr>
          <p:grpSpPr>
            <a:xfrm>
              <a:off x="6002575" y="515730"/>
              <a:ext cx="3142365" cy="2030956"/>
              <a:chOff x="6002575" y="515730"/>
              <a:chExt cx="3142365" cy="2030956"/>
            </a:xfrm>
          </p:grpSpPr>
          <p:sp>
            <p:nvSpPr>
              <p:cNvPr id="46" name="Retângulo 45"/>
              <p:cNvSpPr/>
              <p:nvPr/>
            </p:nvSpPr>
            <p:spPr>
              <a:xfrm>
                <a:off x="6002575" y="515730"/>
                <a:ext cx="2745888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2">
                  <a:defRPr/>
                </a:pPr>
                <a:r>
                  <a:rPr lang="pt-BR" sz="1350" dirty="0">
                    <a:solidFill>
                      <a:schemeClr val="bg1">
                        <a:lumMod val="50000"/>
                      </a:schemeClr>
                    </a:solidFill>
                  </a:rPr>
                  <a:t>Plano VI (CD)</a:t>
                </a:r>
                <a:br>
                  <a:rPr lang="pt-BR" sz="1350" dirty="0">
                    <a:solidFill>
                      <a:schemeClr val="bg1">
                        <a:lumMod val="50000"/>
                      </a:schemeClr>
                    </a:solidFill>
                  </a:rPr>
                </a:br>
                <a:r>
                  <a:rPr lang="pt-BR" sz="1350" b="1" dirty="0">
                    <a:solidFill>
                      <a:schemeClr val="bg1">
                        <a:lumMod val="50000"/>
                      </a:schemeClr>
                    </a:solidFill>
                  </a:rPr>
                  <a:t>com transferência de reserva</a:t>
                </a:r>
                <a:endParaRPr lang="pt-BR" sz="135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pic>
            <p:nvPicPr>
              <p:cNvPr id="83" name="Imagem 82"/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090715" y="770500"/>
                <a:ext cx="2054225" cy="177618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18000"/>
                  </a:prstClr>
                </a:outerShdw>
              </a:effectLst>
            </p:spPr>
          </p:pic>
        </p:grpSp>
      </p:grpSp>
      <p:grpSp>
        <p:nvGrpSpPr>
          <p:cNvPr id="4" name="Group 3"/>
          <p:cNvGrpSpPr/>
          <p:nvPr/>
        </p:nvGrpSpPr>
        <p:grpSpPr>
          <a:xfrm>
            <a:off x="5974457" y="4665603"/>
            <a:ext cx="3188191" cy="2291789"/>
            <a:chOff x="5974457" y="4870201"/>
            <a:chExt cx="3188191" cy="2291789"/>
          </a:xfrm>
        </p:grpSpPr>
        <p:sp>
          <p:nvSpPr>
            <p:cNvPr id="61" name="Retângulo 60"/>
            <p:cNvSpPr/>
            <p:nvPr/>
          </p:nvSpPr>
          <p:spPr>
            <a:xfrm>
              <a:off x="5974457" y="4870201"/>
              <a:ext cx="2918023" cy="9866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2" name="Grupo 61"/>
            <p:cNvGrpSpPr/>
            <p:nvPr/>
          </p:nvGrpSpPr>
          <p:grpSpPr>
            <a:xfrm>
              <a:off x="6002574" y="4900409"/>
              <a:ext cx="3160074" cy="2261581"/>
              <a:chOff x="6002574" y="393146"/>
              <a:chExt cx="3160074" cy="2261581"/>
            </a:xfrm>
          </p:grpSpPr>
          <p:sp>
            <p:nvSpPr>
              <p:cNvPr id="63" name="Retângulo 62"/>
              <p:cNvSpPr/>
              <p:nvPr/>
            </p:nvSpPr>
            <p:spPr>
              <a:xfrm>
                <a:off x="6002574" y="393146"/>
                <a:ext cx="2745889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2">
                  <a:defRPr/>
                </a:pPr>
                <a:r>
                  <a:rPr lang="pt-BR" sz="1350" dirty="0">
                    <a:solidFill>
                      <a:schemeClr val="bg1">
                        <a:lumMod val="50000"/>
                      </a:schemeClr>
                    </a:solidFill>
                  </a:rPr>
                  <a:t>Plano VI (CD)</a:t>
                </a:r>
              </a:p>
              <a:p>
                <a:pPr marL="0" lvl="2">
                  <a:defRPr/>
                </a:pPr>
                <a:r>
                  <a:rPr lang="pt-BR" sz="1350" b="1" dirty="0">
                    <a:solidFill>
                      <a:schemeClr val="bg1">
                        <a:lumMod val="50000"/>
                      </a:schemeClr>
                    </a:solidFill>
                  </a:rPr>
                  <a:t>sem transferência de reserva mantendo o benefício saldado no Plano BD</a:t>
                </a:r>
              </a:p>
            </p:txBody>
          </p:sp>
          <p:pic>
            <p:nvPicPr>
              <p:cNvPr id="64" name="Imagem 63"/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108423" y="878541"/>
                <a:ext cx="2054225" cy="177618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18000"/>
                  </a:prstClr>
                </a:outerShdw>
              </a:effectLst>
            </p:spPr>
          </p:pic>
        </p:grpSp>
      </p:grpSp>
      <p:grpSp>
        <p:nvGrpSpPr>
          <p:cNvPr id="82" name="Grupo 81"/>
          <p:cNvGrpSpPr/>
          <p:nvPr/>
        </p:nvGrpSpPr>
        <p:grpSpPr>
          <a:xfrm>
            <a:off x="6473508" y="2247723"/>
            <a:ext cx="2195680" cy="2527799"/>
            <a:chOff x="4867071" y="2434994"/>
            <a:chExt cx="2171903" cy="2500426"/>
          </a:xfrm>
        </p:grpSpPr>
        <p:grpSp>
          <p:nvGrpSpPr>
            <p:cNvPr id="80" name="Grupo 79"/>
            <p:cNvGrpSpPr/>
            <p:nvPr/>
          </p:nvGrpSpPr>
          <p:grpSpPr>
            <a:xfrm>
              <a:off x="4867071" y="2434994"/>
              <a:ext cx="2171903" cy="2500426"/>
              <a:chOff x="5497528" y="2939425"/>
              <a:chExt cx="1700213" cy="1957388"/>
            </a:xfrm>
          </p:grpSpPr>
          <p:pic>
            <p:nvPicPr>
              <p:cNvPr id="78" name="Imagem 77"/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 bwMode="auto">
              <a:xfrm>
                <a:off x="5497528" y="2939425"/>
                <a:ext cx="1700213" cy="1957388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18000"/>
                  </a:prstClr>
                </a:outerShdw>
              </a:effectLst>
            </p:spPr>
          </p:pic>
          <p:sp>
            <p:nvSpPr>
              <p:cNvPr id="79" name="Retângulo 78"/>
              <p:cNvSpPr/>
              <p:nvPr/>
            </p:nvSpPr>
            <p:spPr>
              <a:xfrm>
                <a:off x="5796136" y="3501009"/>
                <a:ext cx="1008112" cy="1080120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sp>
          <p:nvSpPr>
            <p:cNvPr id="81" name="Retângulo 31"/>
            <p:cNvSpPr/>
            <p:nvPr/>
          </p:nvSpPr>
          <p:spPr bwMode="auto">
            <a:xfrm>
              <a:off x="5236143" y="3028978"/>
              <a:ext cx="1359137" cy="147918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54000" rIns="0" anchor="ctr"/>
            <a:lstStyle/>
            <a:p>
              <a:pPr marL="0" lvl="2" algn="ctr">
                <a:defRPr/>
              </a:pPr>
              <a:r>
                <a:rPr lang="pt-BR" sz="14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Saldamento</a:t>
              </a:r>
              <a:r>
                <a:rPr lang="pt-B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do Plano de Benefícios e novas opções </a:t>
              </a:r>
              <a:r>
                <a:rPr lang="pt-BR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para acumulação de recursos para a aposentadoria</a:t>
              </a:r>
            </a:p>
          </p:txBody>
        </p:sp>
      </p:grpSp>
      <p:sp>
        <p:nvSpPr>
          <p:cNvPr id="47" name="Retângulo 35"/>
          <p:cNvSpPr/>
          <p:nvPr/>
        </p:nvSpPr>
        <p:spPr>
          <a:xfrm>
            <a:off x="0" y="0"/>
            <a:ext cx="5763752" cy="6858000"/>
          </a:xfrm>
          <a:prstGeom prst="rect">
            <a:avLst/>
          </a:prstGeom>
          <a:solidFill>
            <a:srgbClr val="878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tângulo 36"/>
          <p:cNvSpPr/>
          <p:nvPr/>
        </p:nvSpPr>
        <p:spPr bwMode="ltGray">
          <a:xfrm>
            <a:off x="3457115" y="0"/>
            <a:ext cx="2306637" cy="6858000"/>
          </a:xfrm>
          <a:prstGeom prst="rect">
            <a:avLst/>
          </a:prstGeom>
          <a:solidFill>
            <a:srgbClr val="F16136"/>
          </a:solidFill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684000" anchor="t"/>
          <a:lstStyle/>
          <a:p>
            <a:pPr algn="ctr">
              <a:defRPr/>
            </a:pPr>
            <a:r>
              <a:rPr lang="pt-BR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VISÃO GERAL</a:t>
            </a:r>
            <a:endParaRPr lang="en-US" sz="2400" b="1" dirty="0" err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pSp>
        <p:nvGrpSpPr>
          <p:cNvPr id="51" name="Grupo 50"/>
          <p:cNvGrpSpPr/>
          <p:nvPr/>
        </p:nvGrpSpPr>
        <p:grpSpPr>
          <a:xfrm>
            <a:off x="827584" y="2725098"/>
            <a:ext cx="1483714" cy="1709737"/>
            <a:chOff x="611560" y="1471613"/>
            <a:chExt cx="1698625" cy="1957387"/>
          </a:xfrm>
        </p:grpSpPr>
        <p:grpSp>
          <p:nvGrpSpPr>
            <p:cNvPr id="52" name="Grupo 51"/>
            <p:cNvGrpSpPr/>
            <p:nvPr/>
          </p:nvGrpSpPr>
          <p:grpSpPr>
            <a:xfrm>
              <a:off x="611560" y="1471613"/>
              <a:ext cx="1698625" cy="1957387"/>
              <a:chOff x="611560" y="1471613"/>
              <a:chExt cx="1698625" cy="1957387"/>
            </a:xfrm>
          </p:grpSpPr>
          <p:pic>
            <p:nvPicPr>
              <p:cNvPr id="54" name="Imagem 53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 bwMode="auto">
              <a:xfrm>
                <a:off x="611560" y="1471613"/>
                <a:ext cx="1698625" cy="195738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18000"/>
                  </a:prstClr>
                </a:outerShdw>
              </a:effectLst>
            </p:spPr>
          </p:pic>
          <p:sp>
            <p:nvSpPr>
              <p:cNvPr id="55" name="Elipse 54"/>
              <p:cNvSpPr/>
              <p:nvPr/>
            </p:nvSpPr>
            <p:spPr>
              <a:xfrm>
                <a:off x="1152815" y="2374106"/>
                <a:ext cx="666460" cy="666460"/>
              </a:xfrm>
              <a:prstGeom prst="ellipse">
                <a:avLst/>
              </a:prstGeom>
              <a:solidFill>
                <a:srgbClr val="00A0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3200" b="1" dirty="0"/>
                  <a:t>2</a:t>
                </a:r>
                <a:endParaRPr lang="en-US" sz="3200" b="1" dirty="0"/>
              </a:p>
            </p:txBody>
          </p:sp>
        </p:grpSp>
        <p:sp>
          <p:nvSpPr>
            <p:cNvPr id="53" name="Retângulo 52"/>
            <p:cNvSpPr/>
            <p:nvPr/>
          </p:nvSpPr>
          <p:spPr>
            <a:xfrm>
              <a:off x="923975" y="2179487"/>
              <a:ext cx="1080120" cy="19921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200" dirty="0">
                  <a:solidFill>
                    <a:srgbClr val="878787"/>
                  </a:solidFill>
                </a:rPr>
                <a:t>Plano</a:t>
              </a:r>
              <a:endParaRPr lang="en-US" sz="1200" dirty="0">
                <a:solidFill>
                  <a:srgbClr val="878787"/>
                </a:solidFill>
              </a:endParaRPr>
            </a:p>
          </p:txBody>
        </p:sp>
      </p:grpSp>
      <p:grpSp>
        <p:nvGrpSpPr>
          <p:cNvPr id="45" name="Grupo 44"/>
          <p:cNvGrpSpPr/>
          <p:nvPr/>
        </p:nvGrpSpPr>
        <p:grpSpPr>
          <a:xfrm>
            <a:off x="827584" y="845365"/>
            <a:ext cx="1483714" cy="1709737"/>
            <a:chOff x="611560" y="1471613"/>
            <a:chExt cx="1698625" cy="1957387"/>
          </a:xfrm>
        </p:grpSpPr>
        <p:grpSp>
          <p:nvGrpSpPr>
            <p:cNvPr id="20" name="Grupo 19"/>
            <p:cNvGrpSpPr/>
            <p:nvPr/>
          </p:nvGrpSpPr>
          <p:grpSpPr>
            <a:xfrm>
              <a:off x="611560" y="1471613"/>
              <a:ext cx="1698625" cy="1957387"/>
              <a:chOff x="611560" y="1471613"/>
              <a:chExt cx="1698625" cy="1957387"/>
            </a:xfrm>
          </p:grpSpPr>
          <p:pic>
            <p:nvPicPr>
              <p:cNvPr id="42" name="Imagem 41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 bwMode="auto">
              <a:xfrm>
                <a:off x="611560" y="1471613"/>
                <a:ext cx="1698625" cy="195738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18000"/>
                  </a:prstClr>
                </a:outerShdw>
              </a:effectLst>
            </p:spPr>
          </p:pic>
          <p:sp>
            <p:nvSpPr>
              <p:cNvPr id="3" name="Elipse 2"/>
              <p:cNvSpPr/>
              <p:nvPr/>
            </p:nvSpPr>
            <p:spPr>
              <a:xfrm>
                <a:off x="1152815" y="2374106"/>
                <a:ext cx="666460" cy="666460"/>
              </a:xfrm>
              <a:prstGeom prst="ellipse">
                <a:avLst/>
              </a:prstGeom>
              <a:solidFill>
                <a:srgbClr val="6060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3200" b="1" dirty="0"/>
                  <a:t>1</a:t>
                </a:r>
                <a:endParaRPr lang="en-US" sz="3200" b="1" dirty="0"/>
              </a:p>
            </p:txBody>
          </p:sp>
        </p:grpSp>
        <p:sp>
          <p:nvSpPr>
            <p:cNvPr id="44" name="Retângulo 43"/>
            <p:cNvSpPr/>
            <p:nvPr/>
          </p:nvSpPr>
          <p:spPr>
            <a:xfrm>
              <a:off x="923975" y="2179487"/>
              <a:ext cx="1080120" cy="19921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200" dirty="0">
                  <a:solidFill>
                    <a:srgbClr val="878787"/>
                  </a:solidFill>
                </a:rPr>
                <a:t>Plano</a:t>
              </a:r>
              <a:endParaRPr lang="en-US" sz="1200" dirty="0">
                <a:solidFill>
                  <a:srgbClr val="878787"/>
                </a:solidFill>
              </a:endParaRPr>
            </a:p>
          </p:txBody>
        </p:sp>
      </p:grpSp>
      <p:grpSp>
        <p:nvGrpSpPr>
          <p:cNvPr id="56" name="Grupo 55"/>
          <p:cNvGrpSpPr/>
          <p:nvPr/>
        </p:nvGrpSpPr>
        <p:grpSpPr>
          <a:xfrm>
            <a:off x="827584" y="4591926"/>
            <a:ext cx="1483714" cy="1709737"/>
            <a:chOff x="611560" y="1471613"/>
            <a:chExt cx="1698625" cy="1957387"/>
          </a:xfrm>
        </p:grpSpPr>
        <p:grpSp>
          <p:nvGrpSpPr>
            <p:cNvPr id="57" name="Grupo 56"/>
            <p:cNvGrpSpPr/>
            <p:nvPr/>
          </p:nvGrpSpPr>
          <p:grpSpPr>
            <a:xfrm>
              <a:off x="611560" y="1471613"/>
              <a:ext cx="1698625" cy="1957387"/>
              <a:chOff x="611560" y="1471613"/>
              <a:chExt cx="1698625" cy="1957387"/>
            </a:xfrm>
          </p:grpSpPr>
          <p:pic>
            <p:nvPicPr>
              <p:cNvPr id="59" name="Imagem 58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 bwMode="auto">
              <a:xfrm>
                <a:off x="611560" y="1471613"/>
                <a:ext cx="1698625" cy="195738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18000"/>
                  </a:prstClr>
                </a:outerShdw>
              </a:effectLst>
            </p:spPr>
          </p:pic>
          <p:sp>
            <p:nvSpPr>
              <p:cNvPr id="60" name="Elipse 59"/>
              <p:cNvSpPr/>
              <p:nvPr/>
            </p:nvSpPr>
            <p:spPr>
              <a:xfrm>
                <a:off x="1152815" y="2374106"/>
                <a:ext cx="666460" cy="666460"/>
              </a:xfrm>
              <a:prstGeom prst="ellipse">
                <a:avLst/>
              </a:prstGeom>
              <a:solidFill>
                <a:srgbClr val="00C38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3200" b="1" dirty="0"/>
                  <a:t>3</a:t>
                </a:r>
                <a:endParaRPr lang="en-US" sz="3200" b="1" dirty="0"/>
              </a:p>
            </p:txBody>
          </p:sp>
        </p:grpSp>
        <p:sp>
          <p:nvSpPr>
            <p:cNvPr id="58" name="Retângulo 57"/>
            <p:cNvSpPr/>
            <p:nvPr/>
          </p:nvSpPr>
          <p:spPr>
            <a:xfrm>
              <a:off x="923975" y="2179487"/>
              <a:ext cx="1080120" cy="19921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200" dirty="0">
                  <a:solidFill>
                    <a:srgbClr val="878787"/>
                  </a:solidFill>
                </a:rPr>
                <a:t>Plano</a:t>
              </a:r>
              <a:endParaRPr lang="en-US" sz="1200" dirty="0">
                <a:solidFill>
                  <a:srgbClr val="878787"/>
                </a:solidFill>
              </a:endParaRPr>
            </a:p>
          </p:txBody>
        </p:sp>
      </p:grpSp>
      <p:grpSp>
        <p:nvGrpSpPr>
          <p:cNvPr id="107" name="Grupo 106"/>
          <p:cNvGrpSpPr/>
          <p:nvPr/>
        </p:nvGrpSpPr>
        <p:grpSpPr>
          <a:xfrm>
            <a:off x="2614933" y="1055456"/>
            <a:ext cx="3901283" cy="4495588"/>
            <a:chOff x="611560" y="1471613"/>
            <a:chExt cx="1698625" cy="1957387"/>
          </a:xfrm>
        </p:grpSpPr>
        <p:pic>
          <p:nvPicPr>
            <p:cNvPr id="108" name="Imagem 107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611560" y="1471613"/>
              <a:ext cx="1698625" cy="19573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18000"/>
                </a:prstClr>
              </a:outerShdw>
            </a:effectLst>
          </p:spPr>
        </p:pic>
        <p:sp>
          <p:nvSpPr>
            <p:cNvPr id="109" name="Elipse 108"/>
            <p:cNvSpPr/>
            <p:nvPr/>
          </p:nvSpPr>
          <p:spPr>
            <a:xfrm>
              <a:off x="1152815" y="2374106"/>
              <a:ext cx="666460" cy="666460"/>
            </a:xfrm>
            <a:prstGeom prst="ellipse">
              <a:avLst/>
            </a:prstGeom>
            <a:solidFill>
              <a:srgbClr val="F161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200" b="1" dirty="0"/>
                <a:t>BD</a:t>
              </a:r>
              <a:endParaRPr lang="en-US" sz="3200" b="1" dirty="0"/>
            </a:p>
          </p:txBody>
        </p:sp>
        <p:sp>
          <p:nvSpPr>
            <p:cNvPr id="40" name="Elipse 108">
              <a:extLst>
                <a:ext uri="{FF2B5EF4-FFF2-40B4-BE49-F238E27FC236}">
                  <a16:creationId xmlns:a16="http://schemas.microsoft.com/office/drawing/2014/main" xmlns="" id="{2AF5FA1A-588C-4927-8D4B-B739FF1CE87A}"/>
                </a:ext>
              </a:extLst>
            </p:cNvPr>
            <p:cNvSpPr/>
            <p:nvPr/>
          </p:nvSpPr>
          <p:spPr>
            <a:xfrm>
              <a:off x="984080" y="1909362"/>
              <a:ext cx="1003930" cy="66646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t-BR" b="1" dirty="0">
                  <a:solidFill>
                    <a:srgbClr val="878787"/>
                  </a:solidFill>
                </a:rPr>
                <a:t>Plano de Benefícios </a:t>
              </a:r>
              <a:endParaRPr lang="en-US" b="1" dirty="0">
                <a:solidFill>
                  <a:srgbClr val="878787"/>
                </a:solidFill>
              </a:endParaRPr>
            </a:p>
          </p:txBody>
        </p:sp>
      </p:grpSp>
      <p:sp>
        <p:nvSpPr>
          <p:cNvPr id="110" name="Retângulo 31"/>
          <p:cNvSpPr/>
          <p:nvPr/>
        </p:nvSpPr>
        <p:spPr bwMode="auto">
          <a:xfrm>
            <a:off x="3695938" y="4604403"/>
            <a:ext cx="1996457" cy="4712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54000" rIns="0" anchor="ctr"/>
          <a:lstStyle/>
          <a:p>
            <a:pPr marL="0" lvl="2" algn="ctr">
              <a:defRPr/>
            </a:pPr>
            <a:r>
              <a:rPr lang="pt-BR" sz="2400" b="1" dirty="0">
                <a:solidFill>
                  <a:schemeClr val="bg1">
                    <a:lumMod val="50000"/>
                  </a:schemeClr>
                </a:solidFill>
              </a:rPr>
              <a:t>Fechado</a:t>
            </a:r>
          </a:p>
        </p:txBody>
      </p:sp>
    </p:spTree>
    <p:extLst>
      <p:ext uri="{BB962C8B-B14F-4D97-AF65-F5344CB8AC3E}">
        <p14:creationId xmlns:p14="http://schemas.microsoft.com/office/powerpoint/2010/main" val="361286591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path" presetSubtype="0" accel="10000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Motion origin="layout" path="M 2.22222E-6 3.33333E-6 L 0.32344 0.28796 " pathEditMode="relative" rAng="0" ptsTypes="AA">
                                      <p:cBhvr>
                                        <p:cTn id="23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63" y="14398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10000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Motion origin="layout" path="M 2.22222E-6 -7.40741E-7 L 0.32066 0.01898 " pathEditMode="relative" rAng="0" ptsTypes="AA">
                                      <p:cBhvr>
                                        <p:cTn id="25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24" y="949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accel="10000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Motion origin="layout" path="M 2.22222E-6 -2.96296E-6 L 0.32725 -0.25324 " pathEditMode="relative" rAng="0" ptsTypes="AA">
                                      <p:cBhvr>
                                        <p:cTn id="27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54" y="-12662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7">
            <a:extLst>
              <a:ext uri="{FF2B5EF4-FFF2-40B4-BE49-F238E27FC236}">
                <a16:creationId xmlns:a16="http://schemas.microsoft.com/office/drawing/2014/main" xmlns="" id="{95CE5460-CE82-44D9-9B4B-D82BA71BD6F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78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5CDA3BA-BE7C-4EEE-A837-B735B6556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4EF1-2FB9-4CDA-AD22-D945B346B2F0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31EF383E-08A5-4045-B573-D1A682FE0CF5}"/>
              </a:ext>
            </a:extLst>
          </p:cNvPr>
          <p:cNvSpPr txBox="1">
            <a:spLocks/>
          </p:cNvSpPr>
          <p:nvPr/>
        </p:nvSpPr>
        <p:spPr>
          <a:xfrm>
            <a:off x="1783816" y="323727"/>
            <a:ext cx="6912767" cy="1468386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18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4000" dirty="0">
                <a:solidFill>
                  <a:schemeClr val="bg1"/>
                </a:solidFill>
              </a:rPr>
              <a:t>O que é a Reserva Matemática Individual?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02B766C-B95F-40B7-81CA-465DFB6E6513}"/>
              </a:ext>
            </a:extLst>
          </p:cNvPr>
          <p:cNvSpPr/>
          <p:nvPr/>
        </p:nvSpPr>
        <p:spPr>
          <a:xfrm>
            <a:off x="307145" y="5085184"/>
            <a:ext cx="276221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>
                <a:solidFill>
                  <a:schemeClr val="bg1"/>
                </a:solidFill>
              </a:rPr>
              <a:t>A apuração desta reserva leva em consideração o método e as hipóteses atuariais do Plano de Benefícios, assim como a idade, o sexo, o tempo de serviço e o salário de contribuição de cada participante.</a:t>
            </a:r>
            <a:endParaRPr lang="pt-BR" sz="14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4D27FE34-6485-4ADE-AD09-175048438B53}"/>
              </a:ext>
            </a:extLst>
          </p:cNvPr>
          <p:cNvSpPr/>
          <p:nvPr/>
        </p:nvSpPr>
        <p:spPr>
          <a:xfrm>
            <a:off x="3186831" y="5085184"/>
            <a:ext cx="286292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>
                <a:solidFill>
                  <a:schemeClr val="bg1"/>
                </a:solidFill>
              </a:rPr>
              <a:t>A apuração desta reserva leva em consideração as hipóteses atuariais do Plano de Benefícios e o valor do benefício, a idade e a composição familiar de cada aposentado/pensionista.</a:t>
            </a:r>
            <a:endParaRPr lang="pt-BR" sz="1400" dirty="0"/>
          </a:p>
        </p:txBody>
      </p:sp>
      <p:pic>
        <p:nvPicPr>
          <p:cNvPr id="19" name="Imagem 1">
            <a:extLst>
              <a:ext uri="{FF2B5EF4-FFF2-40B4-BE49-F238E27FC236}">
                <a16:creationId xmlns:a16="http://schemas.microsoft.com/office/drawing/2014/main" xmlns="" id="{864347C7-1A0C-49DE-954F-31F8BB3015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8826" y="-14878"/>
            <a:ext cx="1783816" cy="184884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760DA763-BB66-4DF0-8FF1-A92B29BD1B7C}"/>
              </a:ext>
            </a:extLst>
          </p:cNvPr>
          <p:cNvGrpSpPr/>
          <p:nvPr/>
        </p:nvGrpSpPr>
        <p:grpSpPr>
          <a:xfrm>
            <a:off x="172661" y="1655813"/>
            <a:ext cx="2899243" cy="3416970"/>
            <a:chOff x="172661" y="1655813"/>
            <a:chExt cx="2899243" cy="341697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0E948DDD-6881-43E7-960C-3F08377748EE}"/>
                </a:ext>
              </a:extLst>
            </p:cNvPr>
            <p:cNvSpPr/>
            <p:nvPr/>
          </p:nvSpPr>
          <p:spPr>
            <a:xfrm>
              <a:off x="172661" y="3375905"/>
              <a:ext cx="2896700" cy="169687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Retângulo 13">
              <a:extLst>
                <a:ext uri="{FF2B5EF4-FFF2-40B4-BE49-F238E27FC236}">
                  <a16:creationId xmlns:a16="http://schemas.microsoft.com/office/drawing/2014/main" xmlns="" id="{86C58608-C0E2-42B1-916D-3EA4903F3CAD}"/>
                </a:ext>
              </a:extLst>
            </p:cNvPr>
            <p:cNvSpPr/>
            <p:nvPr/>
          </p:nvSpPr>
          <p:spPr>
            <a:xfrm>
              <a:off x="307146" y="3458204"/>
              <a:ext cx="2680678" cy="1569660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r>
                <a:rPr lang="pt-BR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Montante necessário para arcar com o pagamento do Benefício Saldado no Plano de Benefícios quando o participante for elegível.</a:t>
              </a:r>
            </a:p>
          </p:txBody>
        </p:sp>
        <p:pic>
          <p:nvPicPr>
            <p:cNvPr id="21" name="Imagem 41">
              <a:extLst>
                <a:ext uri="{FF2B5EF4-FFF2-40B4-BE49-F238E27FC236}">
                  <a16:creationId xmlns:a16="http://schemas.microsoft.com/office/drawing/2014/main" xmlns="" id="{B0F2B21E-101C-4276-937C-C4638DB5DE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544" y="1655813"/>
              <a:ext cx="965515" cy="1282788"/>
            </a:xfrm>
            <a:prstGeom prst="rect">
              <a:avLst/>
            </a:prstGeom>
          </p:spPr>
        </p:pic>
        <p:sp>
          <p:nvSpPr>
            <p:cNvPr id="23" name="Rectangle 6">
              <a:extLst>
                <a:ext uri="{FF2B5EF4-FFF2-40B4-BE49-F238E27FC236}">
                  <a16:creationId xmlns:a16="http://schemas.microsoft.com/office/drawing/2014/main" xmlns="" id="{AEBDAE96-116B-4ECF-B8BB-8DE38AF1AE84}"/>
                </a:ext>
              </a:extLst>
            </p:cNvPr>
            <p:cNvSpPr/>
            <p:nvPr/>
          </p:nvSpPr>
          <p:spPr>
            <a:xfrm>
              <a:off x="175203" y="2749644"/>
              <a:ext cx="2896701" cy="62626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b="1" dirty="0">
                  <a:solidFill>
                    <a:schemeClr val="bg1"/>
                  </a:solidFill>
                </a:rPr>
                <a:t>Para ativos e autopatrocinados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9DC34008-5D90-4DA3-9B82-303945E00643}"/>
              </a:ext>
            </a:extLst>
          </p:cNvPr>
          <p:cNvGrpSpPr/>
          <p:nvPr/>
        </p:nvGrpSpPr>
        <p:grpSpPr>
          <a:xfrm>
            <a:off x="3153056" y="1805124"/>
            <a:ext cx="2899243" cy="3267659"/>
            <a:chOff x="3153056" y="1805124"/>
            <a:chExt cx="2899243" cy="3267659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981E980A-D4B3-40A9-949B-9FFA4F6A4842}"/>
                </a:ext>
              </a:extLst>
            </p:cNvPr>
            <p:cNvSpPr/>
            <p:nvPr/>
          </p:nvSpPr>
          <p:spPr>
            <a:xfrm>
              <a:off x="3153056" y="3375905"/>
              <a:ext cx="2896700" cy="169687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xmlns="" id="{08D91106-34E6-47C3-B0D0-1B3268E2172F}"/>
                </a:ext>
              </a:extLst>
            </p:cNvPr>
            <p:cNvGrpSpPr/>
            <p:nvPr/>
          </p:nvGrpSpPr>
          <p:grpSpPr>
            <a:xfrm>
              <a:off x="3155598" y="1805124"/>
              <a:ext cx="2896701" cy="3222740"/>
              <a:chOff x="3155598" y="1805124"/>
              <a:chExt cx="2896701" cy="3222740"/>
            </a:xfrm>
          </p:grpSpPr>
          <p:sp>
            <p:nvSpPr>
              <p:cNvPr id="17" name="Retângulo 13">
                <a:extLst>
                  <a:ext uri="{FF2B5EF4-FFF2-40B4-BE49-F238E27FC236}">
                    <a16:creationId xmlns:a16="http://schemas.microsoft.com/office/drawing/2014/main" xmlns="" id="{C8458998-B5E4-4D65-AF7B-543AFF133E33}"/>
                  </a:ext>
                </a:extLst>
              </p:cNvPr>
              <p:cNvSpPr/>
              <p:nvPr/>
            </p:nvSpPr>
            <p:spPr>
              <a:xfrm>
                <a:off x="3242022" y="3490103"/>
                <a:ext cx="2706690" cy="1537761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r>
                  <a:rPr lang="pt-BR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Valor presente dos benefícios futuros, apurado em 31/12/2018</a:t>
                </a:r>
              </a:p>
            </p:txBody>
          </p:sp>
          <p:pic>
            <p:nvPicPr>
              <p:cNvPr id="20" name="Imagem 62">
                <a:extLst>
                  <a:ext uri="{FF2B5EF4-FFF2-40B4-BE49-F238E27FC236}">
                    <a16:creationId xmlns:a16="http://schemas.microsoft.com/office/drawing/2014/main" xmlns="" id="{ECA49317-46C1-456D-8F51-CDBADF0EB3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18859" y="1805124"/>
                <a:ext cx="641242" cy="1025179"/>
              </a:xfrm>
              <a:prstGeom prst="rect">
                <a:avLst/>
              </a:prstGeom>
            </p:spPr>
          </p:pic>
          <p:sp>
            <p:nvSpPr>
              <p:cNvPr id="25" name="Rectangle 6">
                <a:extLst>
                  <a:ext uri="{FF2B5EF4-FFF2-40B4-BE49-F238E27FC236}">
                    <a16:creationId xmlns:a16="http://schemas.microsoft.com/office/drawing/2014/main" xmlns="" id="{4128B4A6-4220-475B-93ED-2A1FDF22DDB0}"/>
                  </a:ext>
                </a:extLst>
              </p:cNvPr>
              <p:cNvSpPr/>
              <p:nvPr/>
            </p:nvSpPr>
            <p:spPr>
              <a:xfrm>
                <a:off x="3155598" y="2749644"/>
                <a:ext cx="2896701" cy="626262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1600" b="1" dirty="0">
                    <a:solidFill>
                      <a:schemeClr val="bg1"/>
                    </a:solidFill>
                  </a:rPr>
                  <a:t>Para aposentados e pensionistas</a:t>
                </a:r>
              </a:p>
            </p:txBody>
          </p:sp>
        </p:grp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A4255B5E-76A1-434C-87F6-B03EA184A2A0}"/>
              </a:ext>
            </a:extLst>
          </p:cNvPr>
          <p:cNvGrpSpPr/>
          <p:nvPr/>
        </p:nvGrpSpPr>
        <p:grpSpPr>
          <a:xfrm>
            <a:off x="6135994" y="1691641"/>
            <a:ext cx="2896815" cy="3381142"/>
            <a:chOff x="6135994" y="1691641"/>
            <a:chExt cx="2896815" cy="3381142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0E1D4488-E250-4B3C-94D1-9FA6A7C63C7A}"/>
                </a:ext>
              </a:extLst>
            </p:cNvPr>
            <p:cNvSpPr/>
            <p:nvPr/>
          </p:nvSpPr>
          <p:spPr>
            <a:xfrm>
              <a:off x="6136109" y="3375905"/>
              <a:ext cx="2896700" cy="169687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Retângulo 13">
              <a:extLst>
                <a:ext uri="{FF2B5EF4-FFF2-40B4-BE49-F238E27FC236}">
                  <a16:creationId xmlns:a16="http://schemas.microsoft.com/office/drawing/2014/main" xmlns="" id="{727DE21D-EE8A-4069-A802-DC0F24F42104}"/>
                </a:ext>
              </a:extLst>
            </p:cNvPr>
            <p:cNvSpPr/>
            <p:nvPr/>
          </p:nvSpPr>
          <p:spPr>
            <a:xfrm>
              <a:off x="6209460" y="3490103"/>
              <a:ext cx="2761880" cy="1537761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r>
                <a:rPr lang="pt-BR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Saldo de conta individual apurado na data da opção ou presunção pelo BPD, atualizado na forma do regulamento.</a:t>
              </a:r>
            </a:p>
          </p:txBody>
        </p:sp>
        <p:pic>
          <p:nvPicPr>
            <p:cNvPr id="22" name="Imagem 23">
              <a:extLst>
                <a:ext uri="{FF2B5EF4-FFF2-40B4-BE49-F238E27FC236}">
                  <a16:creationId xmlns:a16="http://schemas.microsoft.com/office/drawing/2014/main" xmlns="" id="{9C26379F-6E2F-4076-81BA-7DF3C4CB718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7524" y="1691641"/>
              <a:ext cx="997664" cy="1252146"/>
            </a:xfrm>
            <a:prstGeom prst="rect">
              <a:avLst/>
            </a:prstGeom>
          </p:spPr>
        </p:pic>
        <p:sp>
          <p:nvSpPr>
            <p:cNvPr id="24" name="Rectangle 6">
              <a:extLst>
                <a:ext uri="{FF2B5EF4-FFF2-40B4-BE49-F238E27FC236}">
                  <a16:creationId xmlns:a16="http://schemas.microsoft.com/office/drawing/2014/main" xmlns="" id="{F0013A2F-2BB5-4066-AEB7-4FFBAB98096E}"/>
                </a:ext>
              </a:extLst>
            </p:cNvPr>
            <p:cNvSpPr/>
            <p:nvPr/>
          </p:nvSpPr>
          <p:spPr>
            <a:xfrm>
              <a:off x="6135994" y="2749644"/>
              <a:ext cx="2896701" cy="62626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b="1" dirty="0">
                  <a:solidFill>
                    <a:schemeClr val="bg1"/>
                  </a:solidFill>
                </a:rPr>
                <a:t>Para vinculados</a:t>
              </a:r>
            </a:p>
            <a:p>
              <a:pPr algn="ctr"/>
              <a:r>
                <a:rPr lang="pt-BR" sz="1600" b="1" dirty="0">
                  <a:solidFill>
                    <a:schemeClr val="bg1"/>
                  </a:solidFill>
                </a:rPr>
                <a:t>(Aguardando BPD)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83976809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4561329" y="1191"/>
            <a:ext cx="4582671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tângulo 11"/>
          <p:cNvSpPr/>
          <p:nvPr/>
        </p:nvSpPr>
        <p:spPr>
          <a:xfrm>
            <a:off x="-12084" y="1191"/>
            <a:ext cx="4573413" cy="6858000"/>
          </a:xfrm>
          <a:prstGeom prst="rect">
            <a:avLst/>
          </a:prstGeom>
          <a:solidFill>
            <a:srgbClr val="F16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007365" y="1075765"/>
            <a:ext cx="3651744" cy="113466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rgbClr val="7F7F7F"/>
                </a:solidFill>
              </a:rPr>
              <a:t>Manutenção do benefício saldado com regra de</a:t>
            </a:r>
            <a:br>
              <a:rPr lang="pt-BR" sz="2000" b="1" dirty="0">
                <a:solidFill>
                  <a:srgbClr val="7F7F7F"/>
                </a:solidFill>
              </a:rPr>
            </a:br>
            <a:r>
              <a:rPr lang="pt-BR" sz="2000" b="1" dirty="0">
                <a:solidFill>
                  <a:srgbClr val="7F7F7F"/>
                </a:solidFill>
              </a:rPr>
              <a:t>contrapartida no Plano VI</a:t>
            </a:r>
            <a:endParaRPr lang="en-US" sz="2000" b="1" dirty="0">
              <a:solidFill>
                <a:srgbClr val="7F7F7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9552" y="1072329"/>
            <a:ext cx="3414377" cy="11596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rgbClr val="F16136"/>
                </a:solidFill>
              </a:rPr>
              <a:t>Transferência de reserva para o Plano VI com contribuição individual</a:t>
            </a:r>
            <a:endParaRPr lang="en-US" sz="2000" b="1" dirty="0">
              <a:solidFill>
                <a:srgbClr val="F16136"/>
              </a:solidFill>
            </a:endParaRPr>
          </a:p>
        </p:txBody>
      </p:sp>
      <p:sp>
        <p:nvSpPr>
          <p:cNvPr id="19" name="Rectangle 6"/>
          <p:cNvSpPr/>
          <p:nvPr/>
        </p:nvSpPr>
        <p:spPr>
          <a:xfrm>
            <a:off x="6528629" y="3977325"/>
            <a:ext cx="648071" cy="61099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>
                <a:solidFill>
                  <a:srgbClr val="7F7F7F"/>
                </a:solidFill>
              </a:rPr>
              <a:t>+</a:t>
            </a:r>
            <a:endParaRPr lang="en-US" sz="3600" b="1" dirty="0">
              <a:solidFill>
                <a:srgbClr val="7F7F7F"/>
              </a:solidFill>
            </a:endParaRPr>
          </a:p>
        </p:txBody>
      </p:sp>
      <p:sp>
        <p:nvSpPr>
          <p:cNvPr id="20" name="Rectangle 6"/>
          <p:cNvSpPr/>
          <p:nvPr/>
        </p:nvSpPr>
        <p:spPr>
          <a:xfrm>
            <a:off x="1955216" y="3977325"/>
            <a:ext cx="648071" cy="61099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>
                <a:solidFill>
                  <a:srgbClr val="F16136"/>
                </a:solidFill>
              </a:rPr>
              <a:t>+</a:t>
            </a:r>
            <a:endParaRPr lang="en-US" sz="3600" b="1" dirty="0">
              <a:solidFill>
                <a:srgbClr val="F16136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914327" y="2271093"/>
            <a:ext cx="4156457" cy="1552756"/>
            <a:chOff x="345884" y="1668297"/>
            <a:chExt cx="4156457" cy="1552756"/>
          </a:xfrm>
        </p:grpSpPr>
        <p:sp>
          <p:nvSpPr>
            <p:cNvPr id="15" name="Retângulo 14"/>
            <p:cNvSpPr/>
            <p:nvPr/>
          </p:nvSpPr>
          <p:spPr>
            <a:xfrm>
              <a:off x="1809559" y="1987357"/>
              <a:ext cx="2692782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1750" b="1" dirty="0">
                  <a:solidFill>
                    <a:schemeClr val="bg1"/>
                  </a:solidFill>
                </a:rPr>
                <a:t>Manter o</a:t>
              </a:r>
              <a:br>
                <a:rPr lang="pt-BR" sz="1750" b="1" dirty="0">
                  <a:solidFill>
                    <a:schemeClr val="bg1"/>
                  </a:solidFill>
                </a:rPr>
              </a:br>
              <a:r>
                <a:rPr lang="pt-BR" sz="1750" dirty="0">
                  <a:solidFill>
                    <a:schemeClr val="bg1"/>
                  </a:solidFill>
                </a:rPr>
                <a:t>Benefício Saldado no</a:t>
              </a:r>
              <a:br>
                <a:rPr lang="pt-BR" sz="1750" dirty="0">
                  <a:solidFill>
                    <a:schemeClr val="bg1"/>
                  </a:solidFill>
                </a:rPr>
              </a:br>
              <a:r>
                <a:rPr lang="pt-BR" sz="1750" dirty="0">
                  <a:solidFill>
                    <a:schemeClr val="bg1"/>
                  </a:solidFill>
                </a:rPr>
                <a:t>Plano de Benefícios</a:t>
              </a:r>
              <a:endParaRPr lang="pt-BR" sz="1750" dirty="0"/>
            </a:p>
          </p:txBody>
        </p:sp>
        <p:pic>
          <p:nvPicPr>
            <p:cNvPr id="21" name="Imagem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884" y="1668297"/>
              <a:ext cx="1349375" cy="1552756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4675649" y="4725144"/>
            <a:ext cx="4611015" cy="1754326"/>
            <a:chOff x="107206" y="4725144"/>
            <a:chExt cx="4611015" cy="1754326"/>
          </a:xfrm>
        </p:grpSpPr>
        <p:sp>
          <p:nvSpPr>
            <p:cNvPr id="17" name="Retângulo 16"/>
            <p:cNvSpPr/>
            <p:nvPr/>
          </p:nvSpPr>
          <p:spPr>
            <a:xfrm>
              <a:off x="1809559" y="4725144"/>
              <a:ext cx="2908662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1750" dirty="0">
                  <a:solidFill>
                    <a:schemeClr val="bg1"/>
                  </a:solidFill>
                </a:rPr>
                <a:t>Geração de um benefício no Plano VI decorrente do saldo constituído com as </a:t>
              </a:r>
              <a:r>
                <a:rPr lang="pt-BR" sz="1750" dirty="0" err="1">
                  <a:solidFill>
                    <a:schemeClr val="bg1"/>
                  </a:solidFill>
                </a:rPr>
                <a:t>as</a:t>
              </a:r>
              <a:r>
                <a:rPr lang="pt-BR" sz="1750" dirty="0">
                  <a:solidFill>
                    <a:schemeClr val="bg1"/>
                  </a:solidFill>
                </a:rPr>
                <a:t> </a:t>
              </a:r>
              <a:r>
                <a:rPr lang="pt-BR" sz="1750" b="1" dirty="0">
                  <a:solidFill>
                    <a:schemeClr val="bg1"/>
                  </a:solidFill>
                </a:rPr>
                <a:t>contribuições futuras do participante e da patrocinadora</a:t>
              </a:r>
              <a:endParaRPr lang="en-US" sz="1750" b="1" dirty="0">
                <a:solidFill>
                  <a:schemeClr val="bg1"/>
                </a:solidFill>
              </a:endParaRPr>
            </a:p>
          </p:txBody>
        </p:sp>
        <p:pic>
          <p:nvPicPr>
            <p:cNvPr id="23" name="Imagem 22"/>
            <p:cNvPicPr>
              <a:picLocks noChangeAspect="1"/>
            </p:cNvPicPr>
            <p:nvPr/>
          </p:nvPicPr>
          <p:blipFill rotWithShape="1">
            <a:blip r:embed="rId4"/>
            <a:srcRect l="19110" t="22506" r="5066" b="8323"/>
            <a:stretch/>
          </p:blipFill>
          <p:spPr bwMode="auto">
            <a:xfrm>
              <a:off x="107206" y="4836393"/>
              <a:ext cx="1552575" cy="141623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6" name="Group 5"/>
          <p:cNvGrpSpPr/>
          <p:nvPr/>
        </p:nvGrpSpPr>
        <p:grpSpPr>
          <a:xfrm>
            <a:off x="347896" y="4744194"/>
            <a:ext cx="4269068" cy="1708160"/>
            <a:chOff x="4928423" y="4744194"/>
            <a:chExt cx="4269068" cy="1708160"/>
          </a:xfrm>
        </p:grpSpPr>
        <p:sp>
          <p:nvSpPr>
            <p:cNvPr id="18" name="Retângulo 17"/>
            <p:cNvSpPr/>
            <p:nvPr/>
          </p:nvSpPr>
          <p:spPr>
            <a:xfrm>
              <a:off x="6474693" y="4744194"/>
              <a:ext cx="2722798" cy="17081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1750" dirty="0">
                  <a:solidFill>
                    <a:schemeClr val="bg1"/>
                  </a:solidFill>
                </a:rPr>
                <a:t>Geração de um benefício incluindo o Saldo Inicial e as </a:t>
              </a:r>
              <a:r>
                <a:rPr lang="pt-BR" sz="1750" b="1" dirty="0">
                  <a:solidFill>
                    <a:schemeClr val="bg1"/>
                  </a:solidFill>
                </a:rPr>
                <a:t>contribuições individuais de patrocinadora </a:t>
              </a:r>
              <a:r>
                <a:rPr lang="pt-BR" sz="1750" dirty="0">
                  <a:solidFill>
                    <a:schemeClr val="bg1"/>
                  </a:solidFill>
                </a:rPr>
                <a:t>em nome do participante</a:t>
              </a:r>
              <a:endParaRPr lang="en-US" sz="1750" dirty="0">
                <a:solidFill>
                  <a:schemeClr val="bg1"/>
                </a:solidFill>
              </a:endParaRPr>
            </a:p>
          </p:txBody>
        </p:sp>
        <p:pic>
          <p:nvPicPr>
            <p:cNvPr id="29" name="Imagem 28"/>
            <p:cNvPicPr>
              <a:picLocks noChangeAspect="1"/>
            </p:cNvPicPr>
            <p:nvPr/>
          </p:nvPicPr>
          <p:blipFill rotWithShape="1">
            <a:blip r:embed="rId4"/>
            <a:srcRect l="19110" t="22506" r="5066" b="8323"/>
            <a:stretch/>
          </p:blipFill>
          <p:spPr bwMode="auto">
            <a:xfrm>
              <a:off x="4928423" y="4836393"/>
              <a:ext cx="1552575" cy="141623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5" name="Group 4"/>
          <p:cNvGrpSpPr/>
          <p:nvPr/>
        </p:nvGrpSpPr>
        <p:grpSpPr>
          <a:xfrm>
            <a:off x="363335" y="2234945"/>
            <a:ext cx="4200138" cy="1705466"/>
            <a:chOff x="4943862" y="1632149"/>
            <a:chExt cx="4200138" cy="1705466"/>
          </a:xfrm>
        </p:grpSpPr>
        <p:sp>
          <p:nvSpPr>
            <p:cNvPr id="16" name="Retângulo 15"/>
            <p:cNvSpPr/>
            <p:nvPr/>
          </p:nvSpPr>
          <p:spPr>
            <a:xfrm>
              <a:off x="6474693" y="1875087"/>
              <a:ext cx="2669307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1750" b="1" dirty="0">
                  <a:solidFill>
                    <a:schemeClr val="bg1"/>
                  </a:solidFill>
                </a:rPr>
                <a:t>Transferir</a:t>
              </a:r>
              <a:r>
                <a:rPr lang="pt-BR" sz="1750" dirty="0">
                  <a:solidFill>
                    <a:schemeClr val="bg1"/>
                  </a:solidFill>
                </a:rPr>
                <a:t> a reserva matemática como um Saldo Inicial de Participante no </a:t>
              </a:r>
              <a:r>
                <a:rPr lang="pt-BR" sz="1750" b="1" dirty="0">
                  <a:solidFill>
                    <a:schemeClr val="bg1"/>
                  </a:solidFill>
                </a:rPr>
                <a:t>Plano VI</a:t>
              </a:r>
            </a:p>
          </p:txBody>
        </p:sp>
        <p:pic>
          <p:nvPicPr>
            <p:cNvPr id="30" name="Imagem 29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4943862" y="1632149"/>
              <a:ext cx="1481501" cy="170546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7000"/>
                </a:prstClr>
              </a:outerShdw>
            </a:effectLst>
          </p:spPr>
        </p:pic>
      </p:grpSp>
      <p:sp>
        <p:nvSpPr>
          <p:cNvPr id="9" name="Rectangle 8"/>
          <p:cNvSpPr/>
          <p:nvPr/>
        </p:nvSpPr>
        <p:spPr>
          <a:xfrm>
            <a:off x="107205" y="127699"/>
            <a:ext cx="8929291" cy="8524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878787"/>
                </a:solidFill>
              </a:rPr>
              <a:t>Quais as </a:t>
            </a:r>
            <a:r>
              <a:rPr lang="pt-BR" b="1" dirty="0">
                <a:solidFill>
                  <a:srgbClr val="878787"/>
                </a:solidFill>
              </a:rPr>
              <a:t>opções</a:t>
            </a:r>
            <a:r>
              <a:rPr lang="pt-BR" dirty="0">
                <a:solidFill>
                  <a:srgbClr val="878787"/>
                </a:solidFill>
              </a:rPr>
              <a:t> do participante em relação ao Plano VI</a:t>
            </a:r>
            <a:br>
              <a:rPr lang="pt-BR" dirty="0">
                <a:solidFill>
                  <a:srgbClr val="878787"/>
                </a:solidFill>
              </a:rPr>
            </a:br>
            <a:r>
              <a:rPr lang="pt-BR" dirty="0">
                <a:solidFill>
                  <a:srgbClr val="878787"/>
                </a:solidFill>
              </a:rPr>
              <a:t>e ao benefício saldado do Plano de Benefícios?</a:t>
            </a:r>
          </a:p>
        </p:txBody>
      </p:sp>
    </p:spTree>
    <p:extLst>
      <p:ext uri="{BB962C8B-B14F-4D97-AF65-F5344CB8AC3E}">
        <p14:creationId xmlns:p14="http://schemas.microsoft.com/office/powerpoint/2010/main" val="10669642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9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16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8520" y="99249"/>
            <a:ext cx="9481622" cy="877920"/>
          </a:xfrm>
        </p:spPr>
        <p:txBody>
          <a:bodyPr>
            <a:normAutofit/>
          </a:bodyPr>
          <a:lstStyle/>
          <a:p>
            <a:pPr algn="ctr"/>
            <a:r>
              <a:rPr lang="pt-BR" sz="1600" dirty="0">
                <a:solidFill>
                  <a:schemeClr val="bg1"/>
                </a:solidFill>
              </a:rPr>
              <a:t>Opção pela </a:t>
            </a:r>
            <a:r>
              <a:rPr lang="pt-BR" sz="2400" dirty="0">
                <a:solidFill>
                  <a:schemeClr val="bg1"/>
                </a:solidFill>
              </a:rPr>
              <a:t>Transferência</a:t>
            </a:r>
            <a:r>
              <a:rPr lang="pt-BR" dirty="0">
                <a:solidFill>
                  <a:schemeClr val="bg1"/>
                </a:solidFill>
              </a:rPr>
              <a:t> </a:t>
            </a:r>
            <a:r>
              <a:rPr lang="pt-BR" sz="1600" dirty="0">
                <a:solidFill>
                  <a:schemeClr val="bg1"/>
                </a:solidFill>
              </a:rPr>
              <a:t>da Reserva para o </a:t>
            </a:r>
            <a:r>
              <a:rPr lang="pt-BR" sz="2400" dirty="0">
                <a:solidFill>
                  <a:schemeClr val="bg1"/>
                </a:solidFill>
              </a:rPr>
              <a:t>Plano VI</a:t>
            </a:r>
            <a:br>
              <a:rPr lang="pt-BR" sz="2400" dirty="0">
                <a:solidFill>
                  <a:schemeClr val="bg1"/>
                </a:solidFill>
              </a:rPr>
            </a:br>
            <a:r>
              <a:rPr lang="pt-BR" sz="2000" dirty="0">
                <a:solidFill>
                  <a:schemeClr val="bg1"/>
                </a:solidFill>
              </a:rPr>
              <a:t>(com contribuição individual da patrocinadora)</a:t>
            </a:r>
            <a:endParaRPr lang="en-US" sz="2400" dirty="0">
              <a:solidFill>
                <a:schemeClr val="bg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33753" y="1052736"/>
            <a:ext cx="8323811" cy="2823939"/>
            <a:chOff x="433753" y="1364662"/>
            <a:chExt cx="8323811" cy="2234772"/>
          </a:xfrm>
        </p:grpSpPr>
        <p:sp>
          <p:nvSpPr>
            <p:cNvPr id="30" name="Rectangle 8"/>
            <p:cNvSpPr/>
            <p:nvPr/>
          </p:nvSpPr>
          <p:spPr>
            <a:xfrm>
              <a:off x="3911024" y="1364662"/>
              <a:ext cx="4846540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200" dirty="0">
                  <a:solidFill>
                    <a:srgbClr val="7F7F7F"/>
                  </a:solidFill>
                </a:rPr>
                <a:t>Além disso, a patrocinadora realiza a seguinte contribuição</a:t>
              </a:r>
            </a:p>
          </p:txBody>
        </p:sp>
        <p:sp>
          <p:nvSpPr>
            <p:cNvPr id="32" name="Retângulo 31"/>
            <p:cNvSpPr/>
            <p:nvPr/>
          </p:nvSpPr>
          <p:spPr>
            <a:xfrm>
              <a:off x="433753" y="1364663"/>
              <a:ext cx="8323810" cy="2234771"/>
            </a:xfrm>
            <a:prstGeom prst="rect">
              <a:avLst/>
            </a:prstGeom>
            <a:noFill/>
            <a:ln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56773" y="1562641"/>
            <a:ext cx="3221341" cy="1712768"/>
            <a:chOff x="505672" y="1625174"/>
            <a:chExt cx="3221341" cy="1712768"/>
          </a:xfrm>
        </p:grpSpPr>
        <p:sp>
          <p:nvSpPr>
            <p:cNvPr id="45" name="Retângulo 44"/>
            <p:cNvSpPr/>
            <p:nvPr/>
          </p:nvSpPr>
          <p:spPr>
            <a:xfrm>
              <a:off x="505672" y="1916832"/>
              <a:ext cx="2027941" cy="12926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1300" dirty="0">
                  <a:solidFill>
                    <a:schemeClr val="bg1"/>
                  </a:solidFill>
                </a:rPr>
                <a:t>Reserva Matemática Individual referente ao Benefício Saldado é </a:t>
              </a:r>
              <a:r>
                <a:rPr lang="pt-BR" sz="1300" b="1" dirty="0">
                  <a:solidFill>
                    <a:schemeClr val="bg1"/>
                  </a:solidFill>
                </a:rPr>
                <a:t>transferida como um depósito inicial no Plano VI</a:t>
              </a:r>
            </a:p>
          </p:txBody>
        </p:sp>
        <p:pic>
          <p:nvPicPr>
            <p:cNvPr id="29" name="Imagem 42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2239169" y="1625174"/>
              <a:ext cx="1487844" cy="171276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7000"/>
                </a:prstClr>
              </a:outerShdw>
            </a:effectLst>
          </p:spPr>
        </p:pic>
      </p:grpSp>
      <p:grpSp>
        <p:nvGrpSpPr>
          <p:cNvPr id="34" name="Grupo 61"/>
          <p:cNvGrpSpPr/>
          <p:nvPr/>
        </p:nvGrpSpPr>
        <p:grpSpPr>
          <a:xfrm>
            <a:off x="5358807" y="4564068"/>
            <a:ext cx="1127760" cy="1518513"/>
            <a:chOff x="5341225" y="4169420"/>
            <a:chExt cx="1127760" cy="1518513"/>
          </a:xfrm>
        </p:grpSpPr>
        <p:sp>
          <p:nvSpPr>
            <p:cNvPr id="36" name="Retângulo 50"/>
            <p:cNvSpPr/>
            <p:nvPr/>
          </p:nvSpPr>
          <p:spPr>
            <a:xfrm>
              <a:off x="5341225" y="4764603"/>
              <a:ext cx="112776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1100" b="1" dirty="0">
                  <a:solidFill>
                    <a:schemeClr val="bg1"/>
                  </a:solidFill>
                </a:rPr>
                <a:t>Renda </a:t>
              </a:r>
              <a:br>
                <a:rPr lang="pt-BR" sz="1100" b="1" dirty="0">
                  <a:solidFill>
                    <a:schemeClr val="bg1"/>
                  </a:solidFill>
                </a:rPr>
              </a:br>
              <a:r>
                <a:rPr lang="pt-BR" sz="1100" b="1" dirty="0">
                  <a:solidFill>
                    <a:schemeClr val="bg1"/>
                  </a:solidFill>
                </a:rPr>
                <a:t>por prazo </a:t>
              </a:r>
              <a:r>
                <a:rPr lang="pt-BR" sz="1100" dirty="0">
                  <a:solidFill>
                    <a:schemeClr val="bg1"/>
                  </a:solidFill>
                </a:rPr>
                <a:t>escolhido pelo participante </a:t>
              </a:r>
              <a:r>
                <a:rPr lang="pt-BR" sz="1000" dirty="0">
                  <a:solidFill>
                    <a:schemeClr val="bg1"/>
                  </a:solidFill>
                </a:rPr>
                <a:t>(mínimo 5 anos)</a:t>
              </a:r>
            </a:p>
          </p:txBody>
        </p:sp>
        <p:pic>
          <p:nvPicPr>
            <p:cNvPr id="37" name="Imagem 5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2087"/>
            <a:stretch/>
          </p:blipFill>
          <p:spPr>
            <a:xfrm>
              <a:off x="5383345" y="4169420"/>
              <a:ext cx="1021606" cy="55252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9" name="Group 48"/>
          <p:cNvGrpSpPr/>
          <p:nvPr/>
        </p:nvGrpSpPr>
        <p:grpSpPr>
          <a:xfrm>
            <a:off x="3938502" y="3934313"/>
            <a:ext cx="4819061" cy="2591031"/>
            <a:chOff x="3923928" y="3744799"/>
            <a:chExt cx="4833636" cy="2584976"/>
          </a:xfrm>
        </p:grpSpPr>
        <p:sp>
          <p:nvSpPr>
            <p:cNvPr id="52" name="Rectangle 8"/>
            <p:cNvSpPr/>
            <p:nvPr/>
          </p:nvSpPr>
          <p:spPr>
            <a:xfrm>
              <a:off x="3923928" y="3744799"/>
              <a:ext cx="4833636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200" dirty="0">
                  <a:solidFill>
                    <a:srgbClr val="7F7F7F"/>
                  </a:solidFill>
                </a:rPr>
                <a:t>Na aposentadoria, o saldo acumulado é </a:t>
              </a:r>
              <a:br>
                <a:rPr lang="pt-BR" sz="1200" dirty="0">
                  <a:solidFill>
                    <a:srgbClr val="7F7F7F"/>
                  </a:solidFill>
                </a:rPr>
              </a:br>
              <a:r>
                <a:rPr lang="pt-BR" sz="1200" b="1" dirty="0">
                  <a:solidFill>
                    <a:srgbClr val="7F7F7F"/>
                  </a:solidFill>
                </a:rPr>
                <a:t>transformado em renda </a:t>
              </a:r>
              <a:r>
                <a:rPr lang="pt-BR" sz="1200" dirty="0">
                  <a:solidFill>
                    <a:srgbClr val="7F7F7F"/>
                  </a:solidFill>
                </a:rPr>
                <a:t>segundo estas opções:</a:t>
              </a:r>
            </a:p>
          </p:txBody>
        </p:sp>
        <p:sp>
          <p:nvSpPr>
            <p:cNvPr id="53" name="Retângulo 59"/>
            <p:cNvSpPr/>
            <p:nvPr/>
          </p:nvSpPr>
          <p:spPr>
            <a:xfrm>
              <a:off x="3923928" y="3766219"/>
              <a:ext cx="4833635" cy="2563556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upo 4"/>
          <p:cNvGrpSpPr/>
          <p:nvPr/>
        </p:nvGrpSpPr>
        <p:grpSpPr>
          <a:xfrm>
            <a:off x="3911024" y="1696798"/>
            <a:ext cx="2322741" cy="2081960"/>
            <a:chOff x="3911024" y="1696798"/>
            <a:chExt cx="2322741" cy="2081960"/>
          </a:xfrm>
        </p:grpSpPr>
        <p:sp>
          <p:nvSpPr>
            <p:cNvPr id="38" name="Rectangle 9"/>
            <p:cNvSpPr/>
            <p:nvPr/>
          </p:nvSpPr>
          <p:spPr>
            <a:xfrm>
              <a:off x="3911024" y="2187922"/>
              <a:ext cx="2322741" cy="159083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050" dirty="0">
                  <a:solidFill>
                    <a:srgbClr val="FF0000"/>
                  </a:solidFill>
                </a:rPr>
                <a:t>Percentual mensal individual aplicado sobre o Salário de Participação. </a:t>
              </a:r>
            </a:p>
            <a:p>
              <a:pPr algn="ctr"/>
              <a:endParaRPr lang="pt-BR" sz="1050" dirty="0">
                <a:solidFill>
                  <a:srgbClr val="FF0000"/>
                </a:solidFill>
              </a:endParaRPr>
            </a:p>
            <a:p>
              <a:pPr algn="ctr"/>
              <a:r>
                <a:rPr lang="pt-BR" sz="1050" dirty="0">
                  <a:solidFill>
                    <a:srgbClr val="FF0000"/>
                  </a:solidFill>
                </a:rPr>
                <a:t>No máximo até 55 anos de idade.</a:t>
              </a:r>
            </a:p>
            <a:p>
              <a:pPr algn="ctr"/>
              <a:endParaRPr lang="pt-BR" sz="1050" dirty="0">
                <a:solidFill>
                  <a:srgbClr val="FF0000"/>
                </a:solidFill>
              </a:endParaRPr>
            </a:p>
            <a:p>
              <a:pPr algn="ctr"/>
              <a:r>
                <a:rPr lang="pt-BR" sz="1050" dirty="0">
                  <a:solidFill>
                    <a:srgbClr val="FF0000"/>
                  </a:solidFill>
                </a:rPr>
                <a:t>(facultativo aos autopatrocinados)</a:t>
              </a:r>
            </a:p>
          </p:txBody>
        </p:sp>
        <p:sp>
          <p:nvSpPr>
            <p:cNvPr id="33" name="Rectangle 9"/>
            <p:cNvSpPr/>
            <p:nvPr/>
          </p:nvSpPr>
          <p:spPr>
            <a:xfrm>
              <a:off x="3911024" y="1696798"/>
              <a:ext cx="2322741" cy="418988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050" dirty="0"/>
                <a:t>Contribuição Normal  I</a:t>
              </a:r>
            </a:p>
            <a:p>
              <a:pPr algn="ctr"/>
              <a:r>
                <a:rPr lang="pt-BR" sz="1050" dirty="0"/>
                <a:t>(Somente  Patrocinadora)</a:t>
              </a:r>
            </a:p>
          </p:txBody>
        </p:sp>
      </p:grpSp>
      <p:grpSp>
        <p:nvGrpSpPr>
          <p:cNvPr id="6" name="Grupo 5"/>
          <p:cNvGrpSpPr/>
          <p:nvPr/>
        </p:nvGrpSpPr>
        <p:grpSpPr>
          <a:xfrm>
            <a:off x="6325959" y="1699943"/>
            <a:ext cx="2322741" cy="2071958"/>
            <a:chOff x="6325959" y="1699943"/>
            <a:chExt cx="2322741" cy="2071958"/>
          </a:xfrm>
        </p:grpSpPr>
        <p:sp>
          <p:nvSpPr>
            <p:cNvPr id="40" name="Rectangle 12"/>
            <p:cNvSpPr/>
            <p:nvPr/>
          </p:nvSpPr>
          <p:spPr>
            <a:xfrm>
              <a:off x="6352973" y="2188979"/>
              <a:ext cx="2295727" cy="5116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050" dirty="0">
                  <a:solidFill>
                    <a:srgbClr val="FF0000"/>
                  </a:solidFill>
                </a:rPr>
                <a:t>Após  55 anos de idade caso permaneça na empresa ou caso o % da Contribuição Normal I seja 0 </a:t>
              </a:r>
            </a:p>
          </p:txBody>
        </p:sp>
        <p:sp>
          <p:nvSpPr>
            <p:cNvPr id="42" name="Rectangle 9"/>
            <p:cNvSpPr/>
            <p:nvPr/>
          </p:nvSpPr>
          <p:spPr>
            <a:xfrm>
              <a:off x="6352972" y="2796747"/>
              <a:ext cx="2295727" cy="44209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050" dirty="0">
                  <a:solidFill>
                    <a:srgbClr val="FF0000"/>
                  </a:solidFill>
                </a:rPr>
                <a:t>0,5% sobre a parcela do Salário de Contribuição até R$ 4.792,50</a:t>
              </a:r>
            </a:p>
          </p:txBody>
        </p:sp>
        <p:sp>
          <p:nvSpPr>
            <p:cNvPr id="43" name="Rectangle 9"/>
            <p:cNvSpPr/>
            <p:nvPr/>
          </p:nvSpPr>
          <p:spPr>
            <a:xfrm>
              <a:off x="6352971" y="3329803"/>
              <a:ext cx="2295728" cy="44209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050" dirty="0">
                  <a:solidFill>
                    <a:srgbClr val="FF0000"/>
                  </a:solidFill>
                </a:rPr>
                <a:t>9% sobre a parcela do Salário de Contribuição acima de R$ 4.792,50</a:t>
              </a:r>
            </a:p>
          </p:txBody>
        </p:sp>
        <p:sp>
          <p:nvSpPr>
            <p:cNvPr id="51" name="Rectangle 9"/>
            <p:cNvSpPr/>
            <p:nvPr/>
          </p:nvSpPr>
          <p:spPr>
            <a:xfrm>
              <a:off x="6325959" y="1699943"/>
              <a:ext cx="2322741" cy="418988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050" dirty="0"/>
                <a:t>Contribuição Normal  II</a:t>
              </a:r>
            </a:p>
            <a:p>
              <a:pPr algn="ctr"/>
              <a:r>
                <a:rPr lang="pt-BR" sz="1050" dirty="0"/>
                <a:t>(Empregado + Patrocinadora)</a:t>
              </a:r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3906483" y="4367373"/>
            <a:ext cx="1486972" cy="2157971"/>
            <a:chOff x="3906483" y="4367373"/>
            <a:chExt cx="1486972" cy="2157971"/>
          </a:xfrm>
        </p:grpSpPr>
        <p:grpSp>
          <p:nvGrpSpPr>
            <p:cNvPr id="54" name="Group 53"/>
            <p:cNvGrpSpPr/>
            <p:nvPr/>
          </p:nvGrpSpPr>
          <p:grpSpPr>
            <a:xfrm>
              <a:off x="3906483" y="4367373"/>
              <a:ext cx="1486972" cy="2157971"/>
              <a:chOff x="3895862" y="3995756"/>
              <a:chExt cx="1486972" cy="2417397"/>
            </a:xfrm>
          </p:grpSpPr>
          <p:sp>
            <p:nvSpPr>
              <p:cNvPr id="65" name="Retângulo 5"/>
              <p:cNvSpPr/>
              <p:nvPr/>
            </p:nvSpPr>
            <p:spPr>
              <a:xfrm>
                <a:off x="3895862" y="5135439"/>
                <a:ext cx="1486972" cy="8274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BR" sz="1050" b="1" dirty="0">
                    <a:solidFill>
                      <a:schemeClr val="bg1"/>
                    </a:solidFill>
                  </a:rPr>
                  <a:t>Até 25</a:t>
                </a:r>
                <a:r>
                  <a:rPr lang="pt-BR" sz="1050" dirty="0">
                    <a:solidFill>
                      <a:schemeClr val="bg1"/>
                    </a:solidFill>
                  </a:rPr>
                  <a:t>% do saldo acumulado à vista na concessão ou em momento posterior</a:t>
                </a:r>
              </a:p>
            </p:txBody>
          </p:sp>
          <p:cxnSp>
            <p:nvCxnSpPr>
              <p:cNvPr id="63" name="Conector reto 67"/>
              <p:cNvCxnSpPr/>
              <p:nvPr/>
            </p:nvCxnSpPr>
            <p:spPr>
              <a:xfrm>
                <a:off x="5342743" y="3995756"/>
                <a:ext cx="0" cy="2417397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56" name="Imagem 42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4225483" y="4426146"/>
              <a:ext cx="846349" cy="97429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7000"/>
                </a:prstClr>
              </a:outerShdw>
            </a:effectLst>
          </p:spPr>
        </p:pic>
      </p:grpSp>
      <p:grpSp>
        <p:nvGrpSpPr>
          <p:cNvPr id="9" name="Grupo 8"/>
          <p:cNvGrpSpPr/>
          <p:nvPr/>
        </p:nvGrpSpPr>
        <p:grpSpPr>
          <a:xfrm>
            <a:off x="6329076" y="4573636"/>
            <a:ext cx="1286162" cy="1430084"/>
            <a:chOff x="6329076" y="4573636"/>
            <a:chExt cx="1286162" cy="1430084"/>
          </a:xfrm>
        </p:grpSpPr>
        <p:sp>
          <p:nvSpPr>
            <p:cNvPr id="44" name="Retângulo 57"/>
            <p:cNvSpPr/>
            <p:nvPr/>
          </p:nvSpPr>
          <p:spPr>
            <a:xfrm>
              <a:off x="6487478" y="5234279"/>
              <a:ext cx="1127760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1100" b="1" dirty="0">
                  <a:solidFill>
                    <a:schemeClr val="bg1"/>
                  </a:solidFill>
                </a:rPr>
                <a:t>Renda por percentual </a:t>
              </a:r>
              <a:r>
                <a:rPr lang="pt-BR" sz="1100" dirty="0">
                  <a:solidFill>
                    <a:schemeClr val="bg1"/>
                  </a:solidFill>
                </a:rPr>
                <a:t>mensal entre </a:t>
              </a:r>
              <a:r>
                <a:rPr lang="pt-BR" sz="1100" b="1" dirty="0">
                  <a:solidFill>
                    <a:schemeClr val="bg1"/>
                  </a:solidFill>
                </a:rPr>
                <a:t>0,1% e 2,5%</a:t>
              </a:r>
            </a:p>
          </p:txBody>
        </p:sp>
        <p:sp>
          <p:nvSpPr>
            <p:cNvPr id="66" name="Rectangle 12"/>
            <p:cNvSpPr/>
            <p:nvPr/>
          </p:nvSpPr>
          <p:spPr>
            <a:xfrm rot="21016763">
              <a:off x="6329076" y="4780275"/>
              <a:ext cx="336225" cy="277096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900" b="1" dirty="0">
                  <a:solidFill>
                    <a:srgbClr val="7F7F7F"/>
                  </a:solidFill>
                </a:rPr>
                <a:t>ou</a:t>
              </a:r>
            </a:p>
          </p:txBody>
        </p:sp>
        <p:pic>
          <p:nvPicPr>
            <p:cNvPr id="57" name="Imagem 5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2087"/>
            <a:stretch/>
          </p:blipFill>
          <p:spPr>
            <a:xfrm>
              <a:off x="6560512" y="4573636"/>
              <a:ext cx="1021606" cy="55252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0" name="Grupo 9"/>
          <p:cNvGrpSpPr/>
          <p:nvPr/>
        </p:nvGrpSpPr>
        <p:grpSpPr>
          <a:xfrm>
            <a:off x="7495604" y="4588231"/>
            <a:ext cx="1295872" cy="1534049"/>
            <a:chOff x="7495604" y="4588231"/>
            <a:chExt cx="1295872" cy="1534049"/>
          </a:xfrm>
        </p:grpSpPr>
        <p:sp>
          <p:nvSpPr>
            <p:cNvPr id="48" name="Retângulo 58"/>
            <p:cNvSpPr/>
            <p:nvPr/>
          </p:nvSpPr>
          <p:spPr>
            <a:xfrm>
              <a:off x="7663716" y="5183561"/>
              <a:ext cx="1127760" cy="9387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1100" b="1" dirty="0">
                  <a:solidFill>
                    <a:schemeClr val="bg1"/>
                  </a:solidFill>
                </a:rPr>
                <a:t>Renda definida em reais</a:t>
              </a:r>
              <a:r>
                <a:rPr lang="pt-BR" sz="1100" dirty="0">
                  <a:solidFill>
                    <a:schemeClr val="bg1"/>
                  </a:solidFill>
                </a:rPr>
                <a:t>, entre </a:t>
              </a:r>
              <a:r>
                <a:rPr lang="pt-BR" sz="1100" b="1" dirty="0">
                  <a:solidFill>
                    <a:schemeClr val="bg1"/>
                  </a:solidFill>
                </a:rPr>
                <a:t>0,1% e 2,5% </a:t>
              </a:r>
              <a:r>
                <a:rPr lang="pt-BR" sz="1100" dirty="0">
                  <a:solidFill>
                    <a:schemeClr val="bg1"/>
                  </a:solidFill>
                </a:rPr>
                <a:t>do saldo</a:t>
              </a:r>
            </a:p>
          </p:txBody>
        </p:sp>
        <p:sp>
          <p:nvSpPr>
            <p:cNvPr id="67" name="Rectangle 12"/>
            <p:cNvSpPr/>
            <p:nvPr/>
          </p:nvSpPr>
          <p:spPr>
            <a:xfrm rot="1219353">
              <a:off x="7495604" y="4782804"/>
              <a:ext cx="336225" cy="277096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900" b="1" dirty="0">
                  <a:solidFill>
                    <a:srgbClr val="7F7F7F"/>
                  </a:solidFill>
                </a:rPr>
                <a:t>ou</a:t>
              </a:r>
            </a:p>
          </p:txBody>
        </p:sp>
        <p:pic>
          <p:nvPicPr>
            <p:cNvPr id="58" name="Imagem 5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2087"/>
            <a:stretch/>
          </p:blipFill>
          <p:spPr>
            <a:xfrm>
              <a:off x="7765101" y="4588231"/>
              <a:ext cx="1021606" cy="55252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50" name="Rectangle 8"/>
          <p:cNvSpPr/>
          <p:nvPr/>
        </p:nvSpPr>
        <p:spPr>
          <a:xfrm>
            <a:off x="3922918" y="6135105"/>
            <a:ext cx="4846793" cy="5319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>
                <a:solidFill>
                  <a:srgbClr val="7F7F7F"/>
                </a:solidFill>
              </a:rPr>
              <a:t>Ao sair da empresa antes de se aposentar pelo plano, é possível resgatar a vista o Saldo Total no Plano VI, que inclui o valor transferido do Plano BD </a:t>
            </a:r>
            <a:br>
              <a:rPr lang="pt-BR" sz="1000" dirty="0">
                <a:solidFill>
                  <a:srgbClr val="7F7F7F"/>
                </a:solidFill>
              </a:rPr>
            </a:br>
            <a:r>
              <a:rPr lang="pt-BR" sz="1000" dirty="0">
                <a:solidFill>
                  <a:srgbClr val="7F7F7F"/>
                </a:solidFill>
              </a:rPr>
              <a:t>(ao invés de optar por uma renda)</a:t>
            </a:r>
            <a:endParaRPr lang="pt-BR" sz="1000" b="1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90636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78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0528" y="142262"/>
            <a:ext cx="9625638" cy="873007"/>
          </a:xfrm>
        </p:spPr>
        <p:txBody>
          <a:bodyPr>
            <a:normAutofit/>
          </a:bodyPr>
          <a:lstStyle/>
          <a:p>
            <a:pPr algn="ctr"/>
            <a:r>
              <a:rPr lang="pt-BR" sz="1600" dirty="0">
                <a:solidFill>
                  <a:schemeClr val="bg1"/>
                </a:solidFill>
              </a:rPr>
              <a:t>Opção pela inscrição no </a:t>
            </a:r>
            <a:r>
              <a:rPr lang="pt-BR" sz="2400" dirty="0">
                <a:solidFill>
                  <a:schemeClr val="bg1"/>
                </a:solidFill>
              </a:rPr>
              <a:t>Plano VI mantendo o benefício saldado</a:t>
            </a:r>
            <a:br>
              <a:rPr lang="pt-BR" sz="2400" dirty="0">
                <a:solidFill>
                  <a:schemeClr val="bg1"/>
                </a:solidFill>
              </a:rPr>
            </a:br>
            <a:r>
              <a:rPr lang="pt-BR" sz="2000" dirty="0">
                <a:solidFill>
                  <a:schemeClr val="bg1"/>
                </a:solidFill>
              </a:rPr>
              <a:t>(com regra de contrapartida de contribuição)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0" name="Rectangle 8"/>
          <p:cNvSpPr/>
          <p:nvPr/>
        </p:nvSpPr>
        <p:spPr>
          <a:xfrm>
            <a:off x="3923928" y="1052736"/>
            <a:ext cx="4833636" cy="43204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rgbClr val="7F7F7F"/>
                </a:solidFill>
              </a:rPr>
              <a:t>Começa a constituição de um novo </a:t>
            </a:r>
            <a:r>
              <a:rPr lang="pt-BR" sz="1200" b="1" dirty="0">
                <a:solidFill>
                  <a:srgbClr val="7F7F7F"/>
                </a:solidFill>
              </a:rPr>
              <a:t>Saldo de Conta</a:t>
            </a:r>
            <a:r>
              <a:rPr lang="pt-BR" sz="1200" dirty="0">
                <a:solidFill>
                  <a:srgbClr val="7F7F7F"/>
                </a:solidFill>
              </a:rPr>
              <a:t> no Plano VI</a:t>
            </a:r>
            <a:endParaRPr lang="pt-BR" sz="1200" b="1" dirty="0">
              <a:solidFill>
                <a:srgbClr val="7F7F7F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B27BBD61-E08D-4526-8271-8061D0BFFD80}"/>
              </a:ext>
            </a:extLst>
          </p:cNvPr>
          <p:cNvGrpSpPr/>
          <p:nvPr/>
        </p:nvGrpSpPr>
        <p:grpSpPr>
          <a:xfrm>
            <a:off x="3952700" y="1649018"/>
            <a:ext cx="2397858" cy="1590377"/>
            <a:chOff x="3952700" y="1649018"/>
            <a:chExt cx="2397858" cy="1590377"/>
          </a:xfrm>
        </p:grpSpPr>
        <p:sp>
          <p:nvSpPr>
            <p:cNvPr id="33" name="Rectangle 9"/>
            <p:cNvSpPr/>
            <p:nvPr/>
          </p:nvSpPr>
          <p:spPr>
            <a:xfrm>
              <a:off x="3952700" y="1649018"/>
              <a:ext cx="2397858" cy="475011"/>
            </a:xfrm>
            <a:prstGeom prst="rect">
              <a:avLst/>
            </a:prstGeom>
            <a:solidFill>
              <a:srgbClr val="F161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050" b="1" dirty="0"/>
                <a:t>Contribuição Básica de Participante</a:t>
              </a:r>
            </a:p>
          </p:txBody>
        </p:sp>
        <p:sp>
          <p:nvSpPr>
            <p:cNvPr id="38" name="Rectangle 9"/>
            <p:cNvSpPr/>
            <p:nvPr/>
          </p:nvSpPr>
          <p:spPr>
            <a:xfrm>
              <a:off x="3952700" y="2201677"/>
              <a:ext cx="2397858" cy="47501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050" dirty="0">
                  <a:solidFill>
                    <a:srgbClr val="FF0000"/>
                  </a:solidFill>
                </a:rPr>
                <a:t>0,5% sobre a parcela do Salário de Contribuição até R$ 4.792,50</a:t>
              </a:r>
            </a:p>
          </p:txBody>
        </p:sp>
        <p:sp>
          <p:nvSpPr>
            <p:cNvPr id="39" name="Rectangle 9"/>
            <p:cNvSpPr/>
            <p:nvPr/>
          </p:nvSpPr>
          <p:spPr>
            <a:xfrm>
              <a:off x="3952700" y="2764384"/>
              <a:ext cx="2397858" cy="47501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050" dirty="0">
                  <a:solidFill>
                    <a:srgbClr val="FF0000"/>
                  </a:solidFill>
                </a:rPr>
                <a:t>9% sobre a parcela do Salário de Contribuição acima de R$ 4.792,50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6ED5DA3D-5068-4018-B6FA-AFB706624747}"/>
              </a:ext>
            </a:extLst>
          </p:cNvPr>
          <p:cNvGrpSpPr/>
          <p:nvPr/>
        </p:nvGrpSpPr>
        <p:grpSpPr>
          <a:xfrm>
            <a:off x="6440993" y="1649018"/>
            <a:ext cx="2316571" cy="1580329"/>
            <a:chOff x="6440993" y="1649018"/>
            <a:chExt cx="2316571" cy="1580329"/>
          </a:xfrm>
        </p:grpSpPr>
        <p:sp>
          <p:nvSpPr>
            <p:cNvPr id="36" name="Rectangle 12"/>
            <p:cNvSpPr/>
            <p:nvPr/>
          </p:nvSpPr>
          <p:spPr>
            <a:xfrm>
              <a:off x="6440993" y="1649018"/>
              <a:ext cx="2316571" cy="475011"/>
            </a:xfrm>
            <a:prstGeom prst="rect">
              <a:avLst/>
            </a:prstGeom>
            <a:solidFill>
              <a:srgbClr val="F161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050" b="1" dirty="0"/>
                <a:t>Contribuição Básica de Patrocinadora</a:t>
              </a:r>
            </a:p>
          </p:txBody>
        </p:sp>
        <p:sp>
          <p:nvSpPr>
            <p:cNvPr id="40" name="Rectangle 12"/>
            <p:cNvSpPr/>
            <p:nvPr/>
          </p:nvSpPr>
          <p:spPr>
            <a:xfrm>
              <a:off x="6440993" y="2201676"/>
              <a:ext cx="2316571" cy="102767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050" dirty="0">
                  <a:solidFill>
                    <a:srgbClr val="FF0000"/>
                  </a:solidFill>
                </a:rPr>
                <a:t>100% da Contribuição Básica de Participante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33753" y="1052736"/>
            <a:ext cx="3240360" cy="4965113"/>
            <a:chOff x="433753" y="1364662"/>
            <a:chExt cx="3240360" cy="4965113"/>
          </a:xfrm>
        </p:grpSpPr>
        <p:sp>
          <p:nvSpPr>
            <p:cNvPr id="5" name="Retângulo 4"/>
            <p:cNvSpPr/>
            <p:nvPr/>
          </p:nvSpPr>
          <p:spPr>
            <a:xfrm>
              <a:off x="433753" y="1364662"/>
              <a:ext cx="3240360" cy="4965113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tângulo 44"/>
            <p:cNvSpPr/>
            <p:nvPr/>
          </p:nvSpPr>
          <p:spPr>
            <a:xfrm>
              <a:off x="433753" y="4209116"/>
              <a:ext cx="3240360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1400" dirty="0">
                  <a:solidFill>
                    <a:schemeClr val="bg1"/>
                  </a:solidFill>
                </a:rPr>
                <a:t>Benefício </a:t>
              </a:r>
              <a:r>
                <a:rPr lang="pt-BR" sz="1400" b="1" dirty="0">
                  <a:solidFill>
                    <a:schemeClr val="bg1"/>
                  </a:solidFill>
                </a:rPr>
                <a:t>Saldado continua no Plano de Benefícios</a:t>
              </a:r>
              <a:br>
                <a:rPr lang="pt-BR" sz="1400" b="1" dirty="0">
                  <a:solidFill>
                    <a:schemeClr val="bg1"/>
                  </a:solidFill>
                </a:rPr>
              </a:br>
              <a:r>
                <a:rPr lang="pt-BR" sz="1400" dirty="0">
                  <a:solidFill>
                    <a:schemeClr val="bg1"/>
                  </a:solidFill>
                </a:rPr>
                <a:t>(Renda Vitalícia)</a:t>
              </a:r>
            </a:p>
          </p:txBody>
        </p:sp>
        <p:pic>
          <p:nvPicPr>
            <p:cNvPr id="46" name="Imagem 4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0238" y="4865575"/>
              <a:ext cx="1747680" cy="139180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0" name="Group 9"/>
          <p:cNvGrpSpPr/>
          <p:nvPr/>
        </p:nvGrpSpPr>
        <p:grpSpPr>
          <a:xfrm>
            <a:off x="3886457" y="3432873"/>
            <a:ext cx="4976565" cy="3163188"/>
            <a:chOff x="3886457" y="3432873"/>
            <a:chExt cx="4976565" cy="3163188"/>
          </a:xfrm>
        </p:grpSpPr>
        <p:grpSp>
          <p:nvGrpSpPr>
            <p:cNvPr id="62" name="Grupo 61"/>
            <p:cNvGrpSpPr/>
            <p:nvPr/>
          </p:nvGrpSpPr>
          <p:grpSpPr>
            <a:xfrm>
              <a:off x="5174194" y="3964675"/>
              <a:ext cx="1310743" cy="1812145"/>
              <a:chOff x="5174194" y="4276601"/>
              <a:chExt cx="1310743" cy="1812145"/>
            </a:xfrm>
          </p:grpSpPr>
          <p:sp>
            <p:nvSpPr>
              <p:cNvPr id="51" name="Retângulo 50"/>
              <p:cNvSpPr/>
              <p:nvPr/>
            </p:nvSpPr>
            <p:spPr>
              <a:xfrm>
                <a:off x="5341225" y="5165416"/>
                <a:ext cx="1127760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BR" sz="1100" b="1" dirty="0">
                    <a:solidFill>
                      <a:schemeClr val="bg1"/>
                    </a:solidFill>
                  </a:rPr>
                  <a:t>Renda </a:t>
                </a:r>
                <a:br>
                  <a:rPr lang="pt-BR" sz="1100" b="1" dirty="0">
                    <a:solidFill>
                      <a:schemeClr val="bg1"/>
                    </a:solidFill>
                  </a:rPr>
                </a:br>
                <a:r>
                  <a:rPr lang="pt-BR" sz="1100" b="1" dirty="0">
                    <a:solidFill>
                      <a:schemeClr val="bg1"/>
                    </a:solidFill>
                  </a:rPr>
                  <a:t>por prazo </a:t>
                </a:r>
                <a:r>
                  <a:rPr lang="pt-BR" sz="1100" dirty="0">
                    <a:solidFill>
                      <a:schemeClr val="bg1"/>
                    </a:solidFill>
                  </a:rPr>
                  <a:t>escolhido pelo participante </a:t>
                </a:r>
                <a:r>
                  <a:rPr lang="pt-BR" sz="1000" dirty="0">
                    <a:solidFill>
                      <a:schemeClr val="bg1"/>
                    </a:solidFill>
                  </a:rPr>
                  <a:t>(mínimo 5 anos)</a:t>
                </a:r>
              </a:p>
            </p:txBody>
          </p:sp>
          <p:pic>
            <p:nvPicPr>
              <p:cNvPr id="57" name="Imagem 56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2087"/>
              <a:stretch/>
            </p:blipFill>
            <p:spPr>
              <a:xfrm>
                <a:off x="5174194" y="4276601"/>
                <a:ext cx="1310743" cy="708898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grpSp>
          <p:nvGrpSpPr>
            <p:cNvPr id="7" name="Grupo 6"/>
            <p:cNvGrpSpPr/>
            <p:nvPr/>
          </p:nvGrpSpPr>
          <p:grpSpPr>
            <a:xfrm>
              <a:off x="6399332" y="3964675"/>
              <a:ext cx="1310743" cy="1658256"/>
              <a:chOff x="6338618" y="4276601"/>
              <a:chExt cx="1310743" cy="1658256"/>
            </a:xfrm>
          </p:grpSpPr>
          <p:pic>
            <p:nvPicPr>
              <p:cNvPr id="50" name="Imagem 49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2087"/>
              <a:stretch/>
            </p:blipFill>
            <p:spPr>
              <a:xfrm>
                <a:off x="6338618" y="4276601"/>
                <a:ext cx="1310743" cy="708898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58" name="Retângulo 57"/>
              <p:cNvSpPr/>
              <p:nvPr/>
            </p:nvSpPr>
            <p:spPr>
              <a:xfrm>
                <a:off x="6426764" y="5165416"/>
                <a:ext cx="112776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BR" sz="1100" b="1" dirty="0">
                    <a:solidFill>
                      <a:schemeClr val="bg1"/>
                    </a:solidFill>
                  </a:rPr>
                  <a:t>Renda por percentual </a:t>
                </a:r>
                <a:r>
                  <a:rPr lang="pt-BR" sz="1100" dirty="0">
                    <a:solidFill>
                      <a:schemeClr val="bg1"/>
                    </a:solidFill>
                  </a:rPr>
                  <a:t>mensal entre </a:t>
                </a:r>
                <a:r>
                  <a:rPr lang="pt-BR" sz="1100" b="1" dirty="0">
                    <a:solidFill>
                      <a:schemeClr val="bg1"/>
                    </a:solidFill>
                  </a:rPr>
                  <a:t>0,1% e 2,5%</a:t>
                </a:r>
              </a:p>
            </p:txBody>
          </p:sp>
        </p:grpSp>
        <p:grpSp>
          <p:nvGrpSpPr>
            <p:cNvPr id="61" name="Grupo 60"/>
            <p:cNvGrpSpPr/>
            <p:nvPr/>
          </p:nvGrpSpPr>
          <p:grpSpPr>
            <a:xfrm>
              <a:off x="7552279" y="3964675"/>
              <a:ext cx="1310743" cy="1827534"/>
              <a:chOff x="7460839" y="4276601"/>
              <a:chExt cx="1310743" cy="1827534"/>
            </a:xfrm>
          </p:grpSpPr>
          <p:pic>
            <p:nvPicPr>
              <p:cNvPr id="56" name="Imagem 55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2087"/>
              <a:stretch/>
            </p:blipFill>
            <p:spPr>
              <a:xfrm>
                <a:off x="7460839" y="4276601"/>
                <a:ext cx="1310743" cy="708898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59" name="Retângulo 58"/>
              <p:cNvSpPr/>
              <p:nvPr/>
            </p:nvSpPr>
            <p:spPr>
              <a:xfrm>
                <a:off x="7572276" y="5165416"/>
                <a:ext cx="1127760" cy="9387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BR" sz="1100" b="1" dirty="0">
                    <a:solidFill>
                      <a:schemeClr val="bg1"/>
                    </a:solidFill>
                  </a:rPr>
                  <a:t>Renda definida em reais</a:t>
                </a:r>
                <a:r>
                  <a:rPr lang="pt-BR" sz="1100" dirty="0">
                    <a:solidFill>
                      <a:schemeClr val="bg1"/>
                    </a:solidFill>
                  </a:rPr>
                  <a:t>, entre </a:t>
                </a:r>
                <a:r>
                  <a:rPr lang="pt-BR" sz="1100" b="1" dirty="0">
                    <a:solidFill>
                      <a:schemeClr val="bg1"/>
                    </a:solidFill>
                  </a:rPr>
                  <a:t>0,1% e 2,5% </a:t>
                </a:r>
                <a:r>
                  <a:rPr lang="pt-BR" sz="1100" dirty="0">
                    <a:solidFill>
                      <a:schemeClr val="bg1"/>
                    </a:solidFill>
                  </a:rPr>
                  <a:t>do saldo</a:t>
                </a: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3923928" y="3432873"/>
              <a:ext cx="4833636" cy="2584976"/>
              <a:chOff x="3923928" y="3744799"/>
              <a:chExt cx="4833636" cy="2584976"/>
            </a:xfrm>
          </p:grpSpPr>
          <p:sp>
            <p:nvSpPr>
              <p:cNvPr id="42" name="Rectangle 8"/>
              <p:cNvSpPr/>
              <p:nvPr/>
            </p:nvSpPr>
            <p:spPr>
              <a:xfrm>
                <a:off x="3923928" y="3744799"/>
                <a:ext cx="4833636" cy="4320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1100" dirty="0">
                    <a:solidFill>
                      <a:srgbClr val="7F7F7F"/>
                    </a:solidFill>
                  </a:rPr>
                  <a:t>Na aposentadoria, o saldo acumulado no Plano VI (que não inclui recursos do Plano BD) é  </a:t>
                </a:r>
                <a:r>
                  <a:rPr lang="pt-BR" sz="1100" b="1" dirty="0">
                    <a:solidFill>
                      <a:srgbClr val="7F7F7F"/>
                    </a:solidFill>
                  </a:rPr>
                  <a:t>transformado em renda </a:t>
                </a:r>
                <a:r>
                  <a:rPr lang="pt-BR" sz="1100" dirty="0">
                    <a:solidFill>
                      <a:srgbClr val="7F7F7F"/>
                    </a:solidFill>
                  </a:rPr>
                  <a:t>segundo estas opções:</a:t>
                </a:r>
              </a:p>
            </p:txBody>
          </p:sp>
          <p:sp>
            <p:nvSpPr>
              <p:cNvPr id="60" name="Retângulo 59"/>
              <p:cNvSpPr/>
              <p:nvPr/>
            </p:nvSpPr>
            <p:spPr>
              <a:xfrm>
                <a:off x="3923928" y="3766219"/>
                <a:ext cx="4833635" cy="2563556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3886457" y="3864921"/>
              <a:ext cx="1449288" cy="2181245"/>
              <a:chOff x="3886457" y="4176847"/>
              <a:chExt cx="1449288" cy="2181245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3886457" y="4211715"/>
                <a:ext cx="1449288" cy="2146377"/>
                <a:chOff x="3886457" y="4211715"/>
                <a:chExt cx="1449288" cy="2146377"/>
              </a:xfrm>
            </p:grpSpPr>
            <p:pic>
              <p:nvPicPr>
                <p:cNvPr id="43" name="Imagem 42"/>
                <p:cNvPicPr>
                  <a:picLocks noChangeAspect="1"/>
                </p:cNvPicPr>
                <p:nvPr/>
              </p:nvPicPr>
              <p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4109068" y="4211715"/>
                  <a:ext cx="1096965" cy="1262798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27000"/>
                    </a:prstClr>
                  </a:outerShdw>
                </a:effectLst>
              </p:spPr>
            </p:pic>
            <p:sp>
              <p:nvSpPr>
                <p:cNvPr id="6" name="Retângulo 5"/>
                <p:cNvSpPr/>
                <p:nvPr/>
              </p:nvSpPr>
              <p:spPr>
                <a:xfrm>
                  <a:off x="3886457" y="5419373"/>
                  <a:ext cx="1449288" cy="93871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pt-BR" sz="1100" b="1" dirty="0">
                      <a:solidFill>
                        <a:schemeClr val="bg1"/>
                      </a:solidFill>
                    </a:rPr>
                    <a:t>Até 25</a:t>
                  </a:r>
                  <a:r>
                    <a:rPr lang="pt-BR" sz="1100" dirty="0">
                      <a:solidFill>
                        <a:schemeClr val="bg1"/>
                      </a:solidFill>
                    </a:rPr>
                    <a:t>% do saldo acumulado (no Plano VI) à vista na concessão ou em momento posterior</a:t>
                  </a:r>
                </a:p>
              </p:txBody>
            </p:sp>
          </p:grpSp>
          <p:cxnSp>
            <p:nvCxnSpPr>
              <p:cNvPr id="68" name="Conector reto 67"/>
              <p:cNvCxnSpPr/>
              <p:nvPr/>
            </p:nvCxnSpPr>
            <p:spPr>
              <a:xfrm>
                <a:off x="5285889" y="4176847"/>
                <a:ext cx="0" cy="2152928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9" name="Rectangle 12"/>
            <p:cNvSpPr/>
            <p:nvPr/>
          </p:nvSpPr>
          <p:spPr>
            <a:xfrm rot="21016763">
              <a:off x="6272880" y="4250157"/>
              <a:ext cx="336225" cy="277096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900" b="1" dirty="0">
                  <a:solidFill>
                    <a:srgbClr val="7F7F7F"/>
                  </a:solidFill>
                </a:rPr>
                <a:t>ou</a:t>
              </a:r>
            </a:p>
          </p:txBody>
        </p:sp>
        <p:sp>
          <p:nvSpPr>
            <p:cNvPr id="70" name="Rectangle 12"/>
            <p:cNvSpPr/>
            <p:nvPr/>
          </p:nvSpPr>
          <p:spPr>
            <a:xfrm rot="1219353">
              <a:off x="7458585" y="4250157"/>
              <a:ext cx="336225" cy="277096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900" b="1" dirty="0">
                  <a:solidFill>
                    <a:srgbClr val="7F7F7F"/>
                  </a:solidFill>
                </a:rPr>
                <a:t>ou</a:t>
              </a:r>
            </a:p>
          </p:txBody>
        </p:sp>
        <p:sp>
          <p:nvSpPr>
            <p:cNvPr id="41" name="Rectangle 8"/>
            <p:cNvSpPr/>
            <p:nvPr/>
          </p:nvSpPr>
          <p:spPr>
            <a:xfrm>
              <a:off x="3923928" y="6017849"/>
              <a:ext cx="4833635" cy="5782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200" dirty="0">
                  <a:solidFill>
                    <a:srgbClr val="7F7F7F"/>
                  </a:solidFill>
                </a:rPr>
                <a:t>Ao sair da empresa antes de se aposentar pelo plano,</a:t>
              </a:r>
              <a:br>
                <a:rPr lang="pt-BR" sz="1200" dirty="0">
                  <a:solidFill>
                    <a:srgbClr val="7F7F7F"/>
                  </a:solidFill>
                </a:rPr>
              </a:br>
              <a:r>
                <a:rPr lang="pt-BR" sz="1200" dirty="0">
                  <a:solidFill>
                    <a:srgbClr val="7F7F7F"/>
                  </a:solidFill>
                </a:rPr>
                <a:t>é possível resgatar a vista o Saldo Total no Plano VI, que </a:t>
              </a:r>
              <a:r>
                <a:rPr lang="pt-BR" sz="1200" b="1" dirty="0">
                  <a:solidFill>
                    <a:srgbClr val="7F7F7F"/>
                  </a:solidFill>
                </a:rPr>
                <a:t>não</a:t>
              </a:r>
              <a:r>
                <a:rPr lang="pt-BR" sz="1200" dirty="0">
                  <a:solidFill>
                    <a:srgbClr val="7F7F7F"/>
                  </a:solidFill>
                </a:rPr>
                <a:t> inclui recursos do Plano BD (ao invés de optar por uma renda)</a:t>
              </a:r>
              <a:endParaRPr lang="pt-BR" sz="1200" b="1" dirty="0">
                <a:solidFill>
                  <a:srgbClr val="7F7F7F"/>
                </a:solidFill>
              </a:endParaRPr>
            </a:p>
          </p:txBody>
        </p:sp>
      </p:grpSp>
      <p:sp>
        <p:nvSpPr>
          <p:cNvPr id="65" name="Rectangle 12"/>
          <p:cNvSpPr/>
          <p:nvPr/>
        </p:nvSpPr>
        <p:spPr>
          <a:xfrm>
            <a:off x="3546427" y="4775395"/>
            <a:ext cx="441976" cy="36424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rgbClr val="7F7F7F"/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2704630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6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0" y="0"/>
            <a:ext cx="4139952" cy="68580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m 3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3" r="9252"/>
          <a:stretch/>
        </p:blipFill>
        <p:spPr bwMode="auto">
          <a:xfrm>
            <a:off x="974994" y="1644"/>
            <a:ext cx="8205518" cy="6856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6" name="Table 18">
            <a:extLst>
              <a:ext uri="{FF2B5EF4-FFF2-40B4-BE49-F238E27FC236}">
                <a16:creationId xmlns:a16="http://schemas.microsoft.com/office/drawing/2014/main" xmlns="" id="{69BBAE1B-D626-4424-BC18-3A7ADE6047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0425331"/>
              </p:ext>
            </p:extLst>
          </p:nvPr>
        </p:nvGraphicFramePr>
        <p:xfrm>
          <a:off x="377366" y="1894760"/>
          <a:ext cx="5562786" cy="2955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62786">
                  <a:extLst>
                    <a:ext uri="{9D8B030D-6E8A-4147-A177-3AD203B41FA5}">
                      <a16:colId xmlns:a16="http://schemas.microsoft.com/office/drawing/2014/main" xmlns="" val="3108841099"/>
                    </a:ext>
                  </a:extLst>
                </a:gridCol>
              </a:tblGrid>
              <a:tr h="738896">
                <a:tc>
                  <a:txBody>
                    <a:bodyPr/>
                    <a:lstStyle/>
                    <a:p>
                      <a:r>
                        <a:rPr lang="pt-BR" sz="1600" b="0" dirty="0">
                          <a:solidFill>
                            <a:srgbClr val="606062"/>
                          </a:solidFill>
                        </a:rPr>
                        <a:t>Introdução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7446755"/>
                  </a:ext>
                </a:extLst>
              </a:tr>
              <a:tr h="738896">
                <a:tc>
                  <a:txBody>
                    <a:bodyPr/>
                    <a:lstStyle/>
                    <a:p>
                      <a:r>
                        <a:rPr lang="pt-BR" sz="1600" b="0" dirty="0">
                          <a:solidFill>
                            <a:srgbClr val="606062"/>
                          </a:solidFill>
                        </a:rPr>
                        <a:t>Visão geral das mudanças no Plano de Benefícios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94311680"/>
                  </a:ext>
                </a:extLst>
              </a:tr>
              <a:tr h="738896">
                <a:tc>
                  <a:txBody>
                    <a:bodyPr/>
                    <a:lstStyle/>
                    <a:p>
                      <a:r>
                        <a:rPr lang="pt-BR" sz="1600" b="0" dirty="0">
                          <a:solidFill>
                            <a:srgbClr val="606062"/>
                          </a:solidFill>
                        </a:rPr>
                        <a:t>Opções oferecidas aos participantes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53379906"/>
                  </a:ext>
                </a:extLst>
              </a:tr>
              <a:tr h="738896">
                <a:tc>
                  <a:txBody>
                    <a:bodyPr/>
                    <a:lstStyle/>
                    <a:p>
                      <a:r>
                        <a:rPr lang="pt-BR" sz="1600" b="0" dirty="0">
                          <a:solidFill>
                            <a:srgbClr val="606062"/>
                          </a:solidFill>
                        </a:rPr>
                        <a:t>Outras Informações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00203498"/>
                  </a:ext>
                </a:extLst>
              </a:tr>
            </a:tbl>
          </a:graphicData>
        </a:graphic>
      </p:graphicFrame>
      <p:sp>
        <p:nvSpPr>
          <p:cNvPr id="11" name="Retângulo 10"/>
          <p:cNvSpPr/>
          <p:nvPr/>
        </p:nvSpPr>
        <p:spPr>
          <a:xfrm>
            <a:off x="374742" y="1052736"/>
            <a:ext cx="33655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pt-BR" sz="4000" b="1" kern="0" dirty="0">
                <a:solidFill>
                  <a:srgbClr val="E65032"/>
                </a:solidFill>
              </a:rPr>
              <a:t>Agenda</a:t>
            </a:r>
            <a:endParaRPr lang="pt-BR" sz="4000" b="1" kern="0" dirty="0">
              <a:solidFill>
                <a:srgbClr val="606062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8676E118-7324-4C1F-A980-8E1C40828A1A}"/>
              </a:ext>
            </a:extLst>
          </p:cNvPr>
          <p:cNvGrpSpPr/>
          <p:nvPr/>
        </p:nvGrpSpPr>
        <p:grpSpPr>
          <a:xfrm>
            <a:off x="384282" y="1894761"/>
            <a:ext cx="0" cy="2951951"/>
            <a:chOff x="384282" y="1894761"/>
            <a:chExt cx="0" cy="2951951"/>
          </a:xfrm>
        </p:grpSpPr>
        <p:cxnSp>
          <p:nvCxnSpPr>
            <p:cNvPr id="36" name="Conector de seta reta 35"/>
            <p:cNvCxnSpPr>
              <a:cxnSpLocks/>
            </p:cNvCxnSpPr>
            <p:nvPr/>
          </p:nvCxnSpPr>
          <p:spPr>
            <a:xfrm>
              <a:off x="384282" y="1894761"/>
              <a:ext cx="0" cy="742151"/>
            </a:xfrm>
            <a:prstGeom prst="straightConnector1">
              <a:avLst/>
            </a:prstGeom>
            <a:ln>
              <a:solidFill>
                <a:srgbClr val="F16136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ector de seta reta 35">
              <a:extLst>
                <a:ext uri="{FF2B5EF4-FFF2-40B4-BE49-F238E27FC236}">
                  <a16:creationId xmlns:a16="http://schemas.microsoft.com/office/drawing/2014/main" xmlns="" id="{8F9C50CE-EB92-4F3F-8678-DBFCBA647C30}"/>
                </a:ext>
              </a:extLst>
            </p:cNvPr>
            <p:cNvCxnSpPr>
              <a:cxnSpLocks/>
            </p:cNvCxnSpPr>
            <p:nvPr/>
          </p:nvCxnSpPr>
          <p:spPr>
            <a:xfrm>
              <a:off x="384282" y="2633901"/>
              <a:ext cx="0" cy="742151"/>
            </a:xfrm>
            <a:prstGeom prst="straightConnector1">
              <a:avLst/>
            </a:prstGeom>
            <a:ln>
              <a:solidFill>
                <a:srgbClr val="F16136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ector de seta reta 35">
              <a:extLst>
                <a:ext uri="{FF2B5EF4-FFF2-40B4-BE49-F238E27FC236}">
                  <a16:creationId xmlns:a16="http://schemas.microsoft.com/office/drawing/2014/main" xmlns="" id="{010EECAF-2047-48D1-B010-5F6AFE005B29}"/>
                </a:ext>
              </a:extLst>
            </p:cNvPr>
            <p:cNvCxnSpPr>
              <a:cxnSpLocks/>
            </p:cNvCxnSpPr>
            <p:nvPr/>
          </p:nvCxnSpPr>
          <p:spPr>
            <a:xfrm>
              <a:off x="384282" y="3357801"/>
              <a:ext cx="0" cy="742151"/>
            </a:xfrm>
            <a:prstGeom prst="straightConnector1">
              <a:avLst/>
            </a:prstGeom>
            <a:ln>
              <a:solidFill>
                <a:srgbClr val="F16136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ector de seta reta 35">
              <a:extLst>
                <a:ext uri="{FF2B5EF4-FFF2-40B4-BE49-F238E27FC236}">
                  <a16:creationId xmlns:a16="http://schemas.microsoft.com/office/drawing/2014/main" xmlns="" id="{E0E7AC0C-A9EB-4918-AC1B-4B9C309F1FCE}"/>
                </a:ext>
              </a:extLst>
            </p:cNvPr>
            <p:cNvCxnSpPr>
              <a:cxnSpLocks/>
            </p:cNvCxnSpPr>
            <p:nvPr/>
          </p:nvCxnSpPr>
          <p:spPr>
            <a:xfrm>
              <a:off x="384282" y="4104561"/>
              <a:ext cx="0" cy="742151"/>
            </a:xfrm>
            <a:prstGeom prst="straightConnector1">
              <a:avLst/>
            </a:prstGeom>
            <a:ln>
              <a:solidFill>
                <a:srgbClr val="F16136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0007991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tângulo 3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78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tângulo 31"/>
          <p:cNvSpPr/>
          <p:nvPr/>
        </p:nvSpPr>
        <p:spPr bwMode="auto">
          <a:xfrm>
            <a:off x="0" y="257176"/>
            <a:ext cx="9144000" cy="8635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54000" rIns="0" anchor="ctr"/>
          <a:lstStyle/>
          <a:p>
            <a:pPr marL="0" lvl="2" algn="ctr">
              <a:defRPr/>
            </a:pPr>
            <a:r>
              <a:rPr lang="pt-BR" sz="2800" b="1" dirty="0">
                <a:solidFill>
                  <a:schemeClr val="bg1"/>
                </a:solidFill>
              </a:rPr>
              <a:t>Sumário das opções dos participantes</a:t>
            </a:r>
            <a:br>
              <a:rPr lang="pt-BR" sz="2800" b="1" dirty="0">
                <a:solidFill>
                  <a:schemeClr val="bg1"/>
                </a:solidFill>
              </a:rPr>
            </a:br>
            <a:r>
              <a:rPr lang="pt-BR" sz="2800" b="1" dirty="0">
                <a:solidFill>
                  <a:schemeClr val="bg1"/>
                </a:solidFill>
              </a:rPr>
              <a:t>do Plano BD no processo de </a:t>
            </a:r>
            <a:r>
              <a:rPr lang="pt-BR" sz="2800" b="1" dirty="0" err="1">
                <a:solidFill>
                  <a:schemeClr val="bg1"/>
                </a:solidFill>
              </a:rPr>
              <a:t>saldamento</a:t>
            </a:r>
            <a:endParaRPr lang="pt-BR" sz="2800" b="1" dirty="0"/>
          </a:p>
        </p:txBody>
      </p:sp>
      <p:sp>
        <p:nvSpPr>
          <p:cNvPr id="8" name="Retângulo 7"/>
          <p:cNvSpPr/>
          <p:nvPr/>
        </p:nvSpPr>
        <p:spPr>
          <a:xfrm>
            <a:off x="3648891" y="1408078"/>
            <a:ext cx="1576096" cy="618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pt-BR" sz="1350" b="1" dirty="0">
                <a:solidFill>
                  <a:schemeClr val="bg1">
                    <a:lumMod val="50000"/>
                  </a:schemeClr>
                </a:solidFill>
              </a:rPr>
              <a:t>PLANO VI</a:t>
            </a:r>
            <a:br>
              <a:rPr lang="pt-BR" sz="1350" b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pt-BR" sz="1100" b="1" dirty="0">
                <a:solidFill>
                  <a:schemeClr val="bg1">
                    <a:lumMod val="50000"/>
                  </a:schemeClr>
                </a:solidFill>
              </a:rPr>
              <a:t>sem transferência de Reserva</a:t>
            </a:r>
            <a:endParaRPr lang="en-US" sz="135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5292081" y="1408078"/>
            <a:ext cx="1576096" cy="618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50" b="1" dirty="0">
                <a:solidFill>
                  <a:schemeClr val="bg1">
                    <a:lumMod val="50000"/>
                  </a:schemeClr>
                </a:solidFill>
              </a:rPr>
              <a:t>PLANO VI</a:t>
            </a:r>
            <a:br>
              <a:rPr lang="pt-BR" sz="1350" b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pt-BR" sz="1100" b="1" dirty="0">
                <a:solidFill>
                  <a:schemeClr val="bg1">
                    <a:lumMod val="50000"/>
                  </a:schemeClr>
                </a:solidFill>
              </a:rPr>
              <a:t>com transferência de Reserva</a:t>
            </a:r>
            <a:endParaRPr 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987792" y="1408078"/>
            <a:ext cx="1576096" cy="618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50" b="1" dirty="0">
                <a:solidFill>
                  <a:schemeClr val="bg1">
                    <a:lumMod val="50000"/>
                  </a:schemeClr>
                </a:solidFill>
              </a:rPr>
              <a:t>BD</a:t>
            </a:r>
            <a:endParaRPr lang="en-US" sz="135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159654" y="2190510"/>
            <a:ext cx="488931" cy="3535618"/>
          </a:xfrm>
          <a:prstGeom prst="rect">
            <a:avLst/>
          </a:prstGeom>
          <a:solidFill>
            <a:srgbClr val="F16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BR" sz="1000" b="1" dirty="0"/>
              <a:t>ATIVOS</a:t>
            </a:r>
            <a:endParaRPr lang="en-US" sz="1000" b="1" dirty="0"/>
          </a:p>
        </p:txBody>
      </p:sp>
      <p:sp>
        <p:nvSpPr>
          <p:cNvPr id="13" name="Retângulo 12"/>
          <p:cNvSpPr/>
          <p:nvPr/>
        </p:nvSpPr>
        <p:spPr>
          <a:xfrm>
            <a:off x="753047" y="2190662"/>
            <a:ext cx="650601" cy="2032641"/>
          </a:xfrm>
          <a:prstGeom prst="rect">
            <a:avLst/>
          </a:prstGeom>
          <a:solidFill>
            <a:srgbClr val="F16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BR" sz="1000" b="1" dirty="0">
                <a:solidFill>
                  <a:schemeClr val="bg1"/>
                </a:solidFill>
              </a:rPr>
              <a:t>Não Elegíveis à</a:t>
            </a:r>
          </a:p>
          <a:p>
            <a:pPr algn="ctr"/>
            <a:r>
              <a:rPr lang="pt-BR" sz="1000" b="1" dirty="0">
                <a:solidFill>
                  <a:schemeClr val="bg1"/>
                </a:solidFill>
              </a:rPr>
              <a:t>Aposentadoria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753047" y="4366913"/>
            <a:ext cx="650601" cy="13592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BR" sz="1000" b="1" dirty="0">
                <a:solidFill>
                  <a:schemeClr val="bg1"/>
                </a:solidFill>
              </a:rPr>
              <a:t>Elegíveis à aposentadoria</a:t>
            </a:r>
            <a:endParaRPr lang="en-US" sz="1000" b="1" dirty="0">
              <a:solidFill>
                <a:schemeClr val="bg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978601" y="2190661"/>
            <a:ext cx="4889575" cy="618899"/>
            <a:chOff x="3679811" y="2190661"/>
            <a:chExt cx="4889575" cy="618899"/>
          </a:xfrm>
        </p:grpSpPr>
        <p:sp>
          <p:nvSpPr>
            <p:cNvPr id="15" name="Retângulo 14"/>
            <p:cNvSpPr/>
            <p:nvPr/>
          </p:nvSpPr>
          <p:spPr>
            <a:xfrm>
              <a:off x="3679811" y="2190699"/>
              <a:ext cx="1585287" cy="618666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08000" rtlCol="0" anchor="ctr"/>
            <a:lstStyle/>
            <a:p>
              <a:pPr algn="ctr">
                <a:lnSpc>
                  <a:spcPts val="1100"/>
                </a:lnSpc>
              </a:pPr>
              <a:r>
                <a:rPr lang="en-US" sz="1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Permanece</a:t>
              </a:r>
              <a:endPara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algn="ctr">
                <a:lnSpc>
                  <a:spcPts val="1100"/>
                </a:lnSpc>
              </a:pP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com o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benefício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saldado</a:t>
              </a:r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6" name="Retângulo 15"/>
            <p:cNvSpPr/>
            <p:nvPr/>
          </p:nvSpPr>
          <p:spPr>
            <a:xfrm>
              <a:off x="5350102" y="2190894"/>
              <a:ext cx="1576096" cy="618666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08000" rtlCol="0" anchor="ctr"/>
            <a:lstStyle/>
            <a:p>
              <a:pPr algn="ctr">
                <a:lnSpc>
                  <a:spcPts val="1100"/>
                </a:lnSpc>
              </a:pPr>
              <a:r>
                <a:rPr lang="pt-BR" sz="1200" b="1" dirty="0">
                  <a:solidFill>
                    <a:srgbClr val="FF0000"/>
                  </a:solidFill>
                </a:rPr>
                <a:t>Opta por não participar</a:t>
              </a:r>
              <a:endParaRPr lang="en-US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17" name="Retângulo 16"/>
            <p:cNvSpPr/>
            <p:nvPr/>
          </p:nvSpPr>
          <p:spPr>
            <a:xfrm>
              <a:off x="6993290" y="2190661"/>
              <a:ext cx="1576096" cy="618666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08000" rtlCol="0" anchor="ctr"/>
            <a:lstStyle/>
            <a:p>
              <a:pPr algn="ctr">
                <a:lnSpc>
                  <a:spcPts val="1100"/>
                </a:lnSpc>
              </a:pPr>
              <a:r>
                <a:rPr lang="pt-BR" sz="1200" b="1" dirty="0">
                  <a:solidFill>
                    <a:srgbClr val="FF0000"/>
                  </a:solidFill>
                </a:rPr>
                <a:t>-</a:t>
              </a:r>
              <a:endParaRPr lang="en-US" sz="1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3" name="Retângulo 32"/>
          <p:cNvSpPr/>
          <p:nvPr/>
        </p:nvSpPr>
        <p:spPr>
          <a:xfrm>
            <a:off x="1521150" y="2190510"/>
            <a:ext cx="466642" cy="618818"/>
          </a:xfrm>
          <a:prstGeom prst="rect">
            <a:avLst/>
          </a:prstGeom>
          <a:solidFill>
            <a:srgbClr val="F16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50" b="1" dirty="0">
                <a:solidFill>
                  <a:schemeClr val="bg1"/>
                </a:solidFill>
              </a:rPr>
              <a:t>1</a:t>
            </a:r>
            <a:endParaRPr lang="en-US" sz="1350" b="1" dirty="0">
              <a:solidFill>
                <a:schemeClr val="bg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521150" y="2895779"/>
            <a:ext cx="5347026" cy="622504"/>
            <a:chOff x="3222360" y="2895779"/>
            <a:chExt cx="5347026" cy="622504"/>
          </a:xfrm>
        </p:grpSpPr>
        <p:sp>
          <p:nvSpPr>
            <p:cNvPr id="27" name="Retângulo 26"/>
            <p:cNvSpPr/>
            <p:nvPr/>
          </p:nvSpPr>
          <p:spPr>
            <a:xfrm>
              <a:off x="3679811" y="2897669"/>
              <a:ext cx="1585287" cy="618666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08000" rtlCol="0" anchor="ctr"/>
            <a:lstStyle/>
            <a:p>
              <a:pPr algn="ctr">
                <a:lnSpc>
                  <a:spcPts val="1100"/>
                </a:lnSpc>
              </a:pPr>
              <a:r>
                <a:rPr lang="en-US" sz="1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Permanece</a:t>
              </a:r>
              <a:endPara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algn="ctr">
                <a:lnSpc>
                  <a:spcPts val="1100"/>
                </a:lnSpc>
              </a:pP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com o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benefício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saldado</a:t>
              </a:r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8" name="Retângulo 27"/>
            <p:cNvSpPr/>
            <p:nvPr/>
          </p:nvSpPr>
          <p:spPr>
            <a:xfrm>
              <a:off x="5350102" y="2899617"/>
              <a:ext cx="1576096" cy="618666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08000" rtlCol="0" anchor="ctr"/>
            <a:lstStyle/>
            <a:p>
              <a:pPr algn="ctr">
                <a:lnSpc>
                  <a:spcPts val="1100"/>
                </a:lnSpc>
              </a:pPr>
              <a:r>
                <a:rPr lang="pt-B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Opta por participar</a:t>
              </a:r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9" name="Retângulo 28"/>
            <p:cNvSpPr/>
            <p:nvPr/>
          </p:nvSpPr>
          <p:spPr>
            <a:xfrm>
              <a:off x="6993290" y="2895779"/>
              <a:ext cx="1576096" cy="618666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08000" rtlCol="0" anchor="ctr"/>
            <a:lstStyle/>
            <a:p>
              <a:pPr algn="ctr">
                <a:lnSpc>
                  <a:spcPts val="1100"/>
                </a:lnSpc>
              </a:pPr>
              <a:r>
                <a:rPr lang="pt-BR" sz="1200" b="1" dirty="0">
                  <a:solidFill>
                    <a:srgbClr val="FF0000"/>
                  </a:solidFill>
                </a:rPr>
                <a:t>-</a:t>
              </a:r>
              <a:endParaRPr lang="en-US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34" name="Retângulo 33"/>
            <p:cNvSpPr/>
            <p:nvPr/>
          </p:nvSpPr>
          <p:spPr>
            <a:xfrm>
              <a:off x="3222360" y="2895779"/>
              <a:ext cx="466642" cy="620631"/>
            </a:xfrm>
            <a:prstGeom prst="rect">
              <a:avLst/>
            </a:prstGeom>
            <a:solidFill>
              <a:srgbClr val="F161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08000" rtlCol="0" anchor="ctr"/>
            <a:lstStyle/>
            <a:p>
              <a:pPr algn="ctr">
                <a:lnSpc>
                  <a:spcPts val="1100"/>
                </a:lnSpc>
              </a:pPr>
              <a:r>
                <a:rPr lang="pt-BR" sz="1200" b="1" dirty="0">
                  <a:solidFill>
                    <a:schemeClr val="bg1"/>
                  </a:solidFill>
                </a:rPr>
                <a:t>2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521150" y="3604638"/>
            <a:ext cx="5347026" cy="618853"/>
            <a:chOff x="3222360" y="3604638"/>
            <a:chExt cx="5347026" cy="618853"/>
          </a:xfrm>
        </p:grpSpPr>
        <p:sp>
          <p:nvSpPr>
            <p:cNvPr id="18" name="Retângulo 17"/>
            <p:cNvSpPr/>
            <p:nvPr/>
          </p:nvSpPr>
          <p:spPr>
            <a:xfrm>
              <a:off x="3679811" y="3604638"/>
              <a:ext cx="1585287" cy="618665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08000" rtlCol="0" anchor="ctr"/>
            <a:lstStyle/>
            <a:p>
              <a:pPr algn="ctr">
                <a:lnSpc>
                  <a:spcPts val="1100"/>
                </a:lnSpc>
              </a:pPr>
              <a:r>
                <a:rPr lang="pt-B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Transfere</a:t>
              </a:r>
              <a:r>
                <a:rPr lang="pt-B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a Reserva Individual</a:t>
              </a:r>
              <a:br>
                <a:rPr lang="pt-B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</a:br>
              <a:r>
                <a:rPr lang="pt-B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para o Plano VI</a:t>
              </a:r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9" name="Retângulo 18"/>
            <p:cNvSpPr/>
            <p:nvPr/>
          </p:nvSpPr>
          <p:spPr>
            <a:xfrm>
              <a:off x="5350102" y="3604638"/>
              <a:ext cx="1576096" cy="618665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08000" rtlCol="0" anchor="ctr"/>
            <a:lstStyle/>
            <a:p>
              <a:pPr algn="ctr">
                <a:lnSpc>
                  <a:spcPts val="1100"/>
                </a:lnSpc>
              </a:pPr>
              <a:r>
                <a:rPr lang="pt-BR" sz="1200" b="1" dirty="0">
                  <a:solidFill>
                    <a:srgbClr val="FF0000"/>
                  </a:solidFill>
                </a:rPr>
                <a:t>-</a:t>
              </a:r>
              <a:endParaRPr lang="en-US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20" name="Retângulo 19"/>
            <p:cNvSpPr/>
            <p:nvPr/>
          </p:nvSpPr>
          <p:spPr>
            <a:xfrm>
              <a:off x="6993290" y="3604638"/>
              <a:ext cx="1576096" cy="618665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08000" rtlCol="0" anchor="ctr"/>
            <a:lstStyle/>
            <a:p>
              <a:pPr algn="ctr">
                <a:lnSpc>
                  <a:spcPts val="1100"/>
                </a:lnSpc>
              </a:pPr>
              <a:r>
                <a:rPr lang="pt-B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Opta por participar</a:t>
              </a:r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5" name="Retângulo 34"/>
            <p:cNvSpPr/>
            <p:nvPr/>
          </p:nvSpPr>
          <p:spPr>
            <a:xfrm>
              <a:off x="3222360" y="3604638"/>
              <a:ext cx="466642" cy="618853"/>
            </a:xfrm>
            <a:prstGeom prst="rect">
              <a:avLst/>
            </a:prstGeom>
            <a:solidFill>
              <a:srgbClr val="F161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08000" rtlCol="0" anchor="ctr"/>
            <a:lstStyle/>
            <a:p>
              <a:pPr algn="ctr">
                <a:lnSpc>
                  <a:spcPts val="1100"/>
                </a:lnSpc>
              </a:pPr>
              <a:r>
                <a:rPr lang="pt-BR" sz="1200" b="1" dirty="0">
                  <a:solidFill>
                    <a:schemeClr val="bg1"/>
                  </a:solidFill>
                </a:rPr>
                <a:t>3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512715" y="5107462"/>
            <a:ext cx="5355461" cy="618666"/>
            <a:chOff x="3213925" y="5107462"/>
            <a:chExt cx="5355461" cy="618666"/>
          </a:xfrm>
        </p:grpSpPr>
        <p:sp>
          <p:nvSpPr>
            <p:cNvPr id="21" name="Retângulo 20"/>
            <p:cNvSpPr/>
            <p:nvPr/>
          </p:nvSpPr>
          <p:spPr>
            <a:xfrm>
              <a:off x="3679811" y="5107462"/>
              <a:ext cx="1585287" cy="618666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08000" rtlCol="0" anchor="ctr"/>
            <a:lstStyle/>
            <a:p>
              <a:pPr algn="ctr">
                <a:lnSpc>
                  <a:spcPts val="1100"/>
                </a:lnSpc>
              </a:pPr>
              <a:r>
                <a:rPr lang="pt-B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Transfere</a:t>
              </a:r>
              <a:r>
                <a:rPr lang="pt-B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a Reserva Individual</a:t>
              </a:r>
              <a:br>
                <a:rPr lang="pt-B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</a:br>
              <a:r>
                <a:rPr lang="pt-B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para o Plano VI</a:t>
              </a:r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2" name="Retângulo 21"/>
            <p:cNvSpPr/>
            <p:nvPr/>
          </p:nvSpPr>
          <p:spPr>
            <a:xfrm>
              <a:off x="5350102" y="5107462"/>
              <a:ext cx="1587664" cy="618666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08000" rtlCol="0" anchor="ctr"/>
            <a:lstStyle/>
            <a:p>
              <a:pPr algn="ctr">
                <a:lnSpc>
                  <a:spcPts val="1100"/>
                </a:lnSpc>
              </a:pPr>
              <a:r>
                <a:rPr lang="pt-BR" sz="1200" b="1" dirty="0">
                  <a:solidFill>
                    <a:srgbClr val="FF0000"/>
                  </a:solidFill>
                </a:rPr>
                <a:t>-</a:t>
              </a:r>
              <a:endParaRPr lang="en-US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23" name="Retângulo 22"/>
            <p:cNvSpPr/>
            <p:nvPr/>
          </p:nvSpPr>
          <p:spPr>
            <a:xfrm>
              <a:off x="6993290" y="5107462"/>
              <a:ext cx="1576096" cy="618666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08000" rtlCol="0" anchor="ctr"/>
            <a:lstStyle/>
            <a:p>
              <a:pPr algn="ctr">
                <a:lnSpc>
                  <a:spcPts val="1100"/>
                </a:lnSpc>
              </a:pPr>
              <a:r>
                <a:rPr lang="pt-B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Opta por participar</a:t>
              </a:r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1" name="Retângulo 34"/>
            <p:cNvSpPr/>
            <p:nvPr/>
          </p:nvSpPr>
          <p:spPr>
            <a:xfrm>
              <a:off x="3213925" y="5107462"/>
              <a:ext cx="466642" cy="618666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08000" rtlCol="0" anchor="ctr"/>
            <a:lstStyle/>
            <a:p>
              <a:pPr algn="ctr">
                <a:lnSpc>
                  <a:spcPts val="1100"/>
                </a:lnSpc>
              </a:pPr>
              <a:r>
                <a:rPr lang="pt-BR" sz="1200" b="1" dirty="0">
                  <a:solidFill>
                    <a:schemeClr val="bg1"/>
                  </a:solidFill>
                </a:rPr>
                <a:t>2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511959" y="4365179"/>
            <a:ext cx="5356217" cy="619051"/>
            <a:chOff x="3213169" y="4365179"/>
            <a:chExt cx="5356217" cy="619051"/>
          </a:xfrm>
        </p:grpSpPr>
        <p:sp>
          <p:nvSpPr>
            <p:cNvPr id="32" name="Retângulo 14"/>
            <p:cNvSpPr/>
            <p:nvPr/>
          </p:nvSpPr>
          <p:spPr>
            <a:xfrm>
              <a:off x="3679811" y="4365368"/>
              <a:ext cx="1585287" cy="618666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08000" rtlCol="0" anchor="ctr"/>
            <a:lstStyle/>
            <a:p>
              <a:pPr algn="ctr">
                <a:lnSpc>
                  <a:spcPts val="1100"/>
                </a:lnSpc>
              </a:pPr>
              <a:r>
                <a:rPr lang="en-US" sz="1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Permanece</a:t>
              </a:r>
              <a:endPara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algn="ctr">
                <a:lnSpc>
                  <a:spcPts val="1100"/>
                </a:lnSpc>
              </a:pP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com o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benefício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do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plano</a:t>
              </a:r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6" name="Retângulo 15"/>
            <p:cNvSpPr/>
            <p:nvPr/>
          </p:nvSpPr>
          <p:spPr>
            <a:xfrm>
              <a:off x="5350102" y="4365564"/>
              <a:ext cx="1587664" cy="618666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08000" rtlCol="0" anchor="ctr"/>
            <a:lstStyle/>
            <a:p>
              <a:pPr algn="ctr">
                <a:lnSpc>
                  <a:spcPts val="1100"/>
                </a:lnSpc>
              </a:pPr>
              <a:r>
                <a:rPr lang="pt-BR" sz="1200" b="1" dirty="0">
                  <a:solidFill>
                    <a:srgbClr val="FF0000"/>
                  </a:solidFill>
                </a:rPr>
                <a:t>Opta por não participar</a:t>
              </a:r>
              <a:endParaRPr lang="en-US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37" name="Retângulo 16"/>
            <p:cNvSpPr/>
            <p:nvPr/>
          </p:nvSpPr>
          <p:spPr>
            <a:xfrm>
              <a:off x="6993290" y="4365331"/>
              <a:ext cx="1576096" cy="618666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08000" rtlCol="0" anchor="ctr"/>
            <a:lstStyle/>
            <a:p>
              <a:pPr algn="ctr">
                <a:lnSpc>
                  <a:spcPts val="1100"/>
                </a:lnSpc>
              </a:pPr>
              <a:r>
                <a:rPr lang="pt-BR" sz="1200" b="1" dirty="0">
                  <a:solidFill>
                    <a:srgbClr val="FF0000"/>
                  </a:solidFill>
                </a:rPr>
                <a:t>-</a:t>
              </a:r>
              <a:endParaRPr lang="en-US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38" name="Retângulo 32"/>
            <p:cNvSpPr/>
            <p:nvPr/>
          </p:nvSpPr>
          <p:spPr>
            <a:xfrm>
              <a:off x="3213169" y="4365179"/>
              <a:ext cx="466642" cy="61881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08000" rtlCol="0" anchor="ctr"/>
            <a:lstStyle/>
            <a:p>
              <a:pPr algn="ctr">
                <a:lnSpc>
                  <a:spcPts val="1100"/>
                </a:lnSpc>
              </a:pPr>
              <a:r>
                <a:rPr lang="pt-BR" sz="1200" b="1" dirty="0">
                  <a:solidFill>
                    <a:schemeClr val="bg1"/>
                  </a:solidFill>
                </a:rPr>
                <a:t>1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3" name="Retângulo 8"/>
          <p:cNvSpPr/>
          <p:nvPr/>
        </p:nvSpPr>
        <p:spPr>
          <a:xfrm>
            <a:off x="6940731" y="1408078"/>
            <a:ext cx="2100184" cy="618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50" b="1" dirty="0">
                <a:solidFill>
                  <a:schemeClr val="bg1">
                    <a:lumMod val="50000"/>
                  </a:schemeClr>
                </a:solidFill>
              </a:rPr>
              <a:t>Observações</a:t>
            </a:r>
            <a:endParaRPr 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Retângulo 8"/>
          <p:cNvSpPr/>
          <p:nvPr/>
        </p:nvSpPr>
        <p:spPr>
          <a:xfrm>
            <a:off x="6940731" y="2185644"/>
            <a:ext cx="2100184" cy="618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marL="171450" indent="-171450">
              <a:lnSpc>
                <a:spcPts val="900"/>
              </a:lnSpc>
              <a:buSzPct val="150000"/>
              <a:buFont typeface="Wingdings" panose="05000000000000000000" pitchFamily="2" charset="2"/>
              <a:buChar char="§"/>
            </a:pPr>
            <a:r>
              <a:rPr lang="pt-B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Só terá acesso ao benefício na aposentadoria</a:t>
            </a:r>
          </a:p>
          <a:p>
            <a:pPr marL="171450" indent="-171450">
              <a:lnSpc>
                <a:spcPts val="900"/>
              </a:lnSpc>
              <a:buSzPct val="150000"/>
              <a:buFont typeface="Wingdings" panose="05000000000000000000" pitchFamily="2" charset="2"/>
              <a:buChar char="§"/>
            </a:pPr>
            <a:r>
              <a:rPr lang="pt-B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Abre mão de qualquer nova contribuição da patrocinadora</a:t>
            </a:r>
            <a:endParaRPr lang="en-US" sz="9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Retângulo 8"/>
          <p:cNvSpPr/>
          <p:nvPr/>
        </p:nvSpPr>
        <p:spPr>
          <a:xfrm>
            <a:off x="6940731" y="2895779"/>
            <a:ext cx="2100184" cy="618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marL="171450" indent="-171450">
              <a:lnSpc>
                <a:spcPts val="900"/>
              </a:lnSpc>
              <a:buSzPct val="150000"/>
              <a:buFont typeface="Wingdings" panose="05000000000000000000" pitchFamily="2" charset="2"/>
              <a:buChar char="§"/>
            </a:pPr>
            <a:r>
              <a:rPr lang="pt-B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Deve realizar contribuições para receber contrapartida da empresa em seu nome</a:t>
            </a:r>
          </a:p>
          <a:p>
            <a:pPr marL="171450" indent="-171450">
              <a:lnSpc>
                <a:spcPts val="900"/>
              </a:lnSpc>
              <a:buSzPct val="150000"/>
              <a:buFont typeface="Wingdings" panose="05000000000000000000" pitchFamily="2" charset="2"/>
              <a:buChar char="§"/>
            </a:pPr>
            <a:r>
              <a:rPr lang="pt-B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Só pode resgatar novas contribuições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6" name="Retângulo 8"/>
          <p:cNvSpPr/>
          <p:nvPr/>
        </p:nvSpPr>
        <p:spPr>
          <a:xfrm>
            <a:off x="6940731" y="3604343"/>
            <a:ext cx="2100184" cy="618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marL="171450" indent="-171450">
              <a:lnSpc>
                <a:spcPts val="900"/>
              </a:lnSpc>
              <a:buSzPct val="150000"/>
              <a:buFont typeface="Wingdings" panose="05000000000000000000" pitchFamily="2" charset="2"/>
              <a:buChar char="§"/>
            </a:pPr>
            <a:r>
              <a:rPr lang="pt-B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Só a patrocinadora contribui</a:t>
            </a:r>
          </a:p>
          <a:p>
            <a:pPr marL="171450" indent="-171450">
              <a:lnSpc>
                <a:spcPts val="900"/>
              </a:lnSpc>
              <a:buSzPct val="150000"/>
              <a:buFont typeface="Wingdings" panose="05000000000000000000" pitchFamily="2" charset="2"/>
              <a:buChar char="§"/>
            </a:pPr>
            <a:r>
              <a:rPr lang="pt-B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Pode resgatar saldo total com reserva transferida e novas contribuições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7" name="Retângulo 8"/>
          <p:cNvSpPr/>
          <p:nvPr/>
        </p:nvSpPr>
        <p:spPr>
          <a:xfrm>
            <a:off x="6940731" y="4365037"/>
            <a:ext cx="2100184" cy="618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marL="171450" indent="-171450">
              <a:lnSpc>
                <a:spcPts val="900"/>
              </a:lnSpc>
              <a:buSzPct val="150000"/>
              <a:buFont typeface="Wingdings" panose="05000000000000000000" pitchFamily="2" charset="2"/>
              <a:buChar char="§"/>
            </a:pPr>
            <a:r>
              <a:rPr lang="pt-B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Recebe o benefício conforme regra antiga do plano</a:t>
            </a:r>
          </a:p>
        </p:txBody>
      </p:sp>
      <p:sp>
        <p:nvSpPr>
          <p:cNvPr id="48" name="Retângulo 8"/>
          <p:cNvSpPr/>
          <p:nvPr/>
        </p:nvSpPr>
        <p:spPr>
          <a:xfrm>
            <a:off x="6940731" y="5107168"/>
            <a:ext cx="2100184" cy="618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marL="171450" indent="-171450">
              <a:lnSpc>
                <a:spcPts val="900"/>
              </a:lnSpc>
              <a:buSzPct val="150000"/>
              <a:buFont typeface="Wingdings" panose="05000000000000000000" pitchFamily="2" charset="2"/>
              <a:buChar char="§"/>
            </a:pPr>
            <a:r>
              <a:rPr lang="pt-BR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Pode resgatar todo a reserva transferida à vista</a:t>
            </a:r>
          </a:p>
          <a:p>
            <a:pPr marL="171450" indent="-171450">
              <a:lnSpc>
                <a:spcPts val="900"/>
              </a:lnSpc>
              <a:buSzPct val="150000"/>
              <a:buFont typeface="Wingdings" panose="05000000000000000000" pitchFamily="2" charset="2"/>
              <a:buChar char="§"/>
            </a:pPr>
            <a:r>
              <a:rPr lang="pt-BR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Pode realizar contribuições e receber contrapartida da patrocinadora conforme tabela por faixa salarial</a:t>
            </a:r>
          </a:p>
        </p:txBody>
      </p:sp>
    </p:spTree>
    <p:extLst>
      <p:ext uri="{BB962C8B-B14F-4D97-AF65-F5344CB8AC3E}">
        <p14:creationId xmlns:p14="http://schemas.microsoft.com/office/powerpoint/2010/main" val="834425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  <p:bldP spid="11" grpId="0" animBg="1"/>
      <p:bldP spid="13" grpId="0" animBg="1"/>
      <p:bldP spid="14" grpId="0" animBg="1"/>
      <p:bldP spid="33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tângulo 3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78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tângulo 31"/>
          <p:cNvSpPr/>
          <p:nvPr/>
        </p:nvSpPr>
        <p:spPr bwMode="auto">
          <a:xfrm>
            <a:off x="0" y="257176"/>
            <a:ext cx="9144000" cy="8635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54000" rIns="0" anchor="ctr"/>
          <a:lstStyle/>
          <a:p>
            <a:pPr marL="0" lvl="2" algn="ctr">
              <a:defRPr/>
            </a:pPr>
            <a:r>
              <a:rPr lang="pt-BR" sz="2800" b="1" dirty="0">
                <a:solidFill>
                  <a:schemeClr val="bg1"/>
                </a:solidFill>
              </a:rPr>
              <a:t>Sumário das opções dos participantes</a:t>
            </a:r>
            <a:br>
              <a:rPr lang="pt-BR" sz="2800" b="1" dirty="0">
                <a:solidFill>
                  <a:schemeClr val="bg1"/>
                </a:solidFill>
              </a:rPr>
            </a:br>
            <a:r>
              <a:rPr lang="pt-BR" sz="2800" b="1" dirty="0">
                <a:solidFill>
                  <a:schemeClr val="bg1"/>
                </a:solidFill>
              </a:rPr>
              <a:t>do Plano BD no processo de </a:t>
            </a:r>
            <a:r>
              <a:rPr lang="pt-BR" sz="2800" b="1" dirty="0" err="1">
                <a:solidFill>
                  <a:schemeClr val="bg1"/>
                </a:solidFill>
              </a:rPr>
              <a:t>saldamento</a:t>
            </a:r>
            <a:endParaRPr lang="pt-BR" sz="2800" b="1" dirty="0"/>
          </a:p>
        </p:txBody>
      </p:sp>
      <p:sp>
        <p:nvSpPr>
          <p:cNvPr id="8" name="Retângulo 7"/>
          <p:cNvSpPr/>
          <p:nvPr/>
        </p:nvSpPr>
        <p:spPr>
          <a:xfrm>
            <a:off x="3648891" y="1408078"/>
            <a:ext cx="1576096" cy="618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pt-BR" sz="1350" b="1" dirty="0">
                <a:solidFill>
                  <a:schemeClr val="bg1">
                    <a:lumMod val="50000"/>
                  </a:schemeClr>
                </a:solidFill>
              </a:rPr>
              <a:t>PLANO VI</a:t>
            </a:r>
            <a:br>
              <a:rPr lang="pt-BR" sz="1350" b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pt-BR" sz="1100" b="1" dirty="0">
                <a:solidFill>
                  <a:schemeClr val="bg1">
                    <a:lumMod val="50000"/>
                  </a:schemeClr>
                </a:solidFill>
              </a:rPr>
              <a:t>sem transferência de Reserva</a:t>
            </a:r>
            <a:endParaRPr lang="en-US" sz="135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5292081" y="1408078"/>
            <a:ext cx="1576096" cy="618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50" b="1" dirty="0">
                <a:solidFill>
                  <a:schemeClr val="bg1">
                    <a:lumMod val="50000"/>
                  </a:schemeClr>
                </a:solidFill>
              </a:rPr>
              <a:t>PLANO VI</a:t>
            </a:r>
            <a:br>
              <a:rPr lang="pt-BR" sz="1350" b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pt-BR" sz="1100" b="1" dirty="0">
                <a:solidFill>
                  <a:schemeClr val="bg1">
                    <a:lumMod val="50000"/>
                  </a:schemeClr>
                </a:solidFill>
              </a:rPr>
              <a:t>com transferência de Reserva</a:t>
            </a:r>
            <a:endParaRPr 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987792" y="1408078"/>
            <a:ext cx="1576096" cy="618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50" b="1" dirty="0">
                <a:solidFill>
                  <a:schemeClr val="bg1">
                    <a:lumMod val="50000"/>
                  </a:schemeClr>
                </a:solidFill>
              </a:rPr>
              <a:t>BD</a:t>
            </a:r>
            <a:endParaRPr lang="en-US" sz="135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159654" y="2190510"/>
            <a:ext cx="488931" cy="2830349"/>
          </a:xfrm>
          <a:prstGeom prst="rect">
            <a:avLst/>
          </a:prstGeom>
          <a:solidFill>
            <a:srgbClr val="F16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BR" sz="1000" b="1" dirty="0" err="1"/>
              <a:t>BPDs</a:t>
            </a:r>
            <a:r>
              <a:rPr lang="pt-BR" sz="1000" b="1" dirty="0"/>
              <a:t> (VINCULADOS) e AUTOPATROCINADOS</a:t>
            </a:r>
            <a:endParaRPr lang="en-US" sz="1000" b="1" dirty="0"/>
          </a:p>
        </p:txBody>
      </p:sp>
      <p:sp>
        <p:nvSpPr>
          <p:cNvPr id="13" name="Retângulo 12"/>
          <p:cNvSpPr/>
          <p:nvPr/>
        </p:nvSpPr>
        <p:spPr>
          <a:xfrm>
            <a:off x="753047" y="2190511"/>
            <a:ext cx="650601" cy="1327524"/>
          </a:xfrm>
          <a:prstGeom prst="rect">
            <a:avLst/>
          </a:prstGeom>
          <a:solidFill>
            <a:srgbClr val="F16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BR" sz="800" b="1" dirty="0">
                <a:solidFill>
                  <a:schemeClr val="bg1"/>
                </a:solidFill>
              </a:rPr>
              <a:t>AUTOPATROCINADOS</a:t>
            </a:r>
            <a:endParaRPr lang="en-US" sz="800" b="1" dirty="0">
              <a:solidFill>
                <a:schemeClr val="bg1"/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753047" y="3661645"/>
            <a:ext cx="650601" cy="1359215"/>
          </a:xfrm>
          <a:prstGeom prst="rect">
            <a:avLst/>
          </a:prstGeom>
          <a:solidFill>
            <a:srgbClr val="F16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BR" sz="1000" b="1" dirty="0" err="1">
                <a:solidFill>
                  <a:schemeClr val="bg1"/>
                </a:solidFill>
              </a:rPr>
              <a:t>BPDs</a:t>
            </a:r>
            <a:r>
              <a:rPr lang="pt-BR" sz="1000" b="1" dirty="0">
                <a:solidFill>
                  <a:schemeClr val="bg1"/>
                </a:solidFill>
              </a:rPr>
              <a:t> (VINCULADOS)</a:t>
            </a:r>
            <a:endParaRPr lang="en-US" sz="1000" b="1" dirty="0">
              <a:solidFill>
                <a:schemeClr val="bg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521150" y="2190511"/>
            <a:ext cx="5347026" cy="622504"/>
            <a:chOff x="3222360" y="2895779"/>
            <a:chExt cx="5347026" cy="622504"/>
          </a:xfrm>
        </p:grpSpPr>
        <p:sp>
          <p:nvSpPr>
            <p:cNvPr id="27" name="Retângulo 26"/>
            <p:cNvSpPr/>
            <p:nvPr/>
          </p:nvSpPr>
          <p:spPr>
            <a:xfrm>
              <a:off x="3679811" y="2897669"/>
              <a:ext cx="1585287" cy="618666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08000" rtlCol="0" anchor="ctr"/>
            <a:lstStyle/>
            <a:p>
              <a:pPr algn="ctr">
                <a:lnSpc>
                  <a:spcPts val="1100"/>
                </a:lnSpc>
              </a:pPr>
              <a:r>
                <a:rPr lang="en-US" sz="1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Permanece</a:t>
              </a:r>
              <a:endPara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algn="ctr">
                <a:lnSpc>
                  <a:spcPts val="1100"/>
                </a:lnSpc>
              </a:pP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com o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benefício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saldado</a:t>
              </a:r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8" name="Retângulo 27"/>
            <p:cNvSpPr/>
            <p:nvPr/>
          </p:nvSpPr>
          <p:spPr>
            <a:xfrm>
              <a:off x="5350102" y="2899617"/>
              <a:ext cx="1576096" cy="618666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08000" rtlCol="0" anchor="ctr"/>
            <a:lstStyle/>
            <a:p>
              <a:pPr algn="ctr">
                <a:lnSpc>
                  <a:spcPts val="1100"/>
                </a:lnSpc>
              </a:pPr>
              <a:r>
                <a:rPr lang="pt-BR" sz="1200" b="1" dirty="0">
                  <a:solidFill>
                    <a:srgbClr val="FF0000"/>
                  </a:solidFill>
                </a:rPr>
                <a:t>Opta por não participar</a:t>
              </a:r>
              <a:endParaRPr lang="en-US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29" name="Retângulo 28"/>
            <p:cNvSpPr/>
            <p:nvPr/>
          </p:nvSpPr>
          <p:spPr>
            <a:xfrm>
              <a:off x="6993290" y="2895779"/>
              <a:ext cx="1576096" cy="618666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08000" rtlCol="0" anchor="ctr"/>
            <a:lstStyle/>
            <a:p>
              <a:pPr algn="ctr">
                <a:lnSpc>
                  <a:spcPts val="1100"/>
                </a:lnSpc>
              </a:pPr>
              <a:r>
                <a:rPr lang="pt-BR" sz="1200" b="1" dirty="0">
                  <a:solidFill>
                    <a:srgbClr val="FF0000"/>
                  </a:solidFill>
                </a:rPr>
                <a:t>-</a:t>
              </a:r>
              <a:endParaRPr lang="en-US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34" name="Retângulo 33"/>
            <p:cNvSpPr/>
            <p:nvPr/>
          </p:nvSpPr>
          <p:spPr>
            <a:xfrm>
              <a:off x="3222360" y="2895779"/>
              <a:ext cx="466642" cy="620631"/>
            </a:xfrm>
            <a:prstGeom prst="rect">
              <a:avLst/>
            </a:prstGeom>
            <a:solidFill>
              <a:srgbClr val="F161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08000" rtlCol="0" anchor="ctr"/>
            <a:lstStyle/>
            <a:p>
              <a:pPr algn="ctr">
                <a:lnSpc>
                  <a:spcPts val="1100"/>
                </a:lnSpc>
              </a:pPr>
              <a:r>
                <a:rPr lang="pt-BR" sz="1200" b="1" dirty="0">
                  <a:solidFill>
                    <a:schemeClr val="bg1"/>
                  </a:solidFill>
                </a:rPr>
                <a:t>1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521150" y="2899370"/>
            <a:ext cx="5347026" cy="618853"/>
            <a:chOff x="3222360" y="3604638"/>
            <a:chExt cx="5347026" cy="618853"/>
          </a:xfrm>
        </p:grpSpPr>
        <p:sp>
          <p:nvSpPr>
            <p:cNvPr id="18" name="Retângulo 17"/>
            <p:cNvSpPr/>
            <p:nvPr/>
          </p:nvSpPr>
          <p:spPr>
            <a:xfrm>
              <a:off x="3679811" y="3604638"/>
              <a:ext cx="1585287" cy="618665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08000" rtlCol="0" anchor="ctr"/>
            <a:lstStyle/>
            <a:p>
              <a:pPr algn="ctr">
                <a:lnSpc>
                  <a:spcPts val="1100"/>
                </a:lnSpc>
              </a:pPr>
              <a:r>
                <a:rPr lang="pt-B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Transfere</a:t>
              </a:r>
              <a:r>
                <a:rPr lang="pt-B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a Reserva Individual</a:t>
              </a:r>
              <a:br>
                <a:rPr lang="pt-B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</a:br>
              <a:r>
                <a:rPr lang="pt-B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para o Plano VI</a:t>
              </a:r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9" name="Retângulo 18"/>
            <p:cNvSpPr/>
            <p:nvPr/>
          </p:nvSpPr>
          <p:spPr>
            <a:xfrm>
              <a:off x="5350102" y="3604638"/>
              <a:ext cx="1576096" cy="618665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08000" rtlCol="0" anchor="ctr"/>
            <a:lstStyle/>
            <a:p>
              <a:pPr algn="ctr">
                <a:lnSpc>
                  <a:spcPts val="1100"/>
                </a:lnSpc>
              </a:pPr>
              <a:r>
                <a:rPr lang="pt-BR" sz="1200" b="1" dirty="0">
                  <a:solidFill>
                    <a:srgbClr val="FF0000"/>
                  </a:solidFill>
                </a:rPr>
                <a:t>-</a:t>
              </a:r>
              <a:endParaRPr lang="en-US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20" name="Retângulo 19"/>
            <p:cNvSpPr/>
            <p:nvPr/>
          </p:nvSpPr>
          <p:spPr>
            <a:xfrm>
              <a:off x="6993290" y="3604638"/>
              <a:ext cx="1576096" cy="618665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08000" rtlCol="0" anchor="ctr"/>
            <a:lstStyle/>
            <a:p>
              <a:pPr algn="ctr">
                <a:lnSpc>
                  <a:spcPts val="1100"/>
                </a:lnSpc>
              </a:pPr>
              <a:r>
                <a:rPr lang="pt-B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Opta por participar</a:t>
              </a:r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5" name="Retângulo 34"/>
            <p:cNvSpPr/>
            <p:nvPr/>
          </p:nvSpPr>
          <p:spPr>
            <a:xfrm>
              <a:off x="3222360" y="3604638"/>
              <a:ext cx="466642" cy="618853"/>
            </a:xfrm>
            <a:prstGeom prst="rect">
              <a:avLst/>
            </a:prstGeom>
            <a:solidFill>
              <a:srgbClr val="F161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08000" rtlCol="0" anchor="ctr"/>
            <a:lstStyle/>
            <a:p>
              <a:pPr algn="ctr">
                <a:lnSpc>
                  <a:spcPts val="1100"/>
                </a:lnSpc>
              </a:pPr>
              <a:r>
                <a:rPr lang="pt-BR" sz="1200" b="1" dirty="0">
                  <a:solidFill>
                    <a:schemeClr val="bg1"/>
                  </a:solidFill>
                </a:rPr>
                <a:t>2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512715" y="4402194"/>
            <a:ext cx="5355461" cy="618666"/>
            <a:chOff x="3213925" y="5107462"/>
            <a:chExt cx="5355461" cy="618666"/>
          </a:xfrm>
        </p:grpSpPr>
        <p:sp>
          <p:nvSpPr>
            <p:cNvPr id="21" name="Retângulo 20"/>
            <p:cNvSpPr/>
            <p:nvPr/>
          </p:nvSpPr>
          <p:spPr>
            <a:xfrm>
              <a:off x="3679811" y="5107462"/>
              <a:ext cx="1585287" cy="618666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08000" rtlCol="0" anchor="ctr"/>
            <a:lstStyle/>
            <a:p>
              <a:pPr algn="ctr">
                <a:lnSpc>
                  <a:spcPts val="1100"/>
                </a:lnSpc>
              </a:pPr>
              <a:r>
                <a:rPr lang="pt-B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Transfere</a:t>
              </a:r>
              <a:r>
                <a:rPr lang="pt-B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a Reserva Individual</a:t>
              </a:r>
              <a:br>
                <a:rPr lang="pt-B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</a:br>
              <a:r>
                <a:rPr lang="pt-B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para o Plano VI</a:t>
              </a:r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2" name="Retângulo 21"/>
            <p:cNvSpPr/>
            <p:nvPr/>
          </p:nvSpPr>
          <p:spPr>
            <a:xfrm>
              <a:off x="5350102" y="5107462"/>
              <a:ext cx="1587664" cy="618666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08000" rtlCol="0" anchor="ctr"/>
            <a:lstStyle/>
            <a:p>
              <a:pPr algn="ctr">
                <a:lnSpc>
                  <a:spcPts val="1100"/>
                </a:lnSpc>
              </a:pPr>
              <a:r>
                <a:rPr lang="pt-BR" sz="1200" b="1" dirty="0">
                  <a:solidFill>
                    <a:srgbClr val="FF0000"/>
                  </a:solidFill>
                </a:rPr>
                <a:t>-</a:t>
              </a:r>
              <a:endParaRPr lang="en-US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23" name="Retângulo 22"/>
            <p:cNvSpPr/>
            <p:nvPr/>
          </p:nvSpPr>
          <p:spPr>
            <a:xfrm>
              <a:off x="6993290" y="5107462"/>
              <a:ext cx="1576096" cy="618666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08000" rtlCol="0" anchor="ctr"/>
            <a:lstStyle/>
            <a:p>
              <a:pPr algn="ctr">
                <a:lnSpc>
                  <a:spcPts val="1100"/>
                </a:lnSpc>
              </a:pPr>
              <a:r>
                <a:rPr lang="pt-B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Opta por participar</a:t>
              </a:r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1" name="Retângulo 34"/>
            <p:cNvSpPr/>
            <p:nvPr/>
          </p:nvSpPr>
          <p:spPr>
            <a:xfrm>
              <a:off x="3213925" y="5107462"/>
              <a:ext cx="466642" cy="618666"/>
            </a:xfrm>
            <a:prstGeom prst="rect">
              <a:avLst/>
            </a:prstGeom>
            <a:solidFill>
              <a:srgbClr val="F161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08000" rtlCol="0" anchor="ctr"/>
            <a:lstStyle/>
            <a:p>
              <a:pPr algn="ctr">
                <a:lnSpc>
                  <a:spcPts val="1100"/>
                </a:lnSpc>
              </a:pPr>
              <a:r>
                <a:rPr lang="pt-BR" sz="1200" b="1" dirty="0">
                  <a:solidFill>
                    <a:schemeClr val="bg1"/>
                  </a:solidFill>
                </a:rPr>
                <a:t>2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511959" y="3659911"/>
            <a:ext cx="5356217" cy="619051"/>
            <a:chOff x="3213169" y="4365179"/>
            <a:chExt cx="5356217" cy="619051"/>
          </a:xfrm>
        </p:grpSpPr>
        <p:sp>
          <p:nvSpPr>
            <p:cNvPr id="32" name="Retângulo 14"/>
            <p:cNvSpPr/>
            <p:nvPr/>
          </p:nvSpPr>
          <p:spPr>
            <a:xfrm>
              <a:off x="3679811" y="4365368"/>
              <a:ext cx="1585287" cy="618666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08000" rtlCol="0" anchor="ctr"/>
            <a:lstStyle/>
            <a:p>
              <a:pPr algn="ctr">
                <a:lnSpc>
                  <a:spcPts val="1100"/>
                </a:lnSpc>
              </a:pPr>
              <a:r>
                <a:rPr lang="en-US" sz="1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Permanece</a:t>
              </a:r>
              <a:endPara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algn="ctr">
                <a:lnSpc>
                  <a:spcPts val="1100"/>
                </a:lnSpc>
              </a:pP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com o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benefício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do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plano</a:t>
              </a:r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6" name="Retângulo 15"/>
            <p:cNvSpPr/>
            <p:nvPr/>
          </p:nvSpPr>
          <p:spPr>
            <a:xfrm>
              <a:off x="5350102" y="4365564"/>
              <a:ext cx="1587664" cy="618666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08000" rtlCol="0" anchor="ctr"/>
            <a:lstStyle/>
            <a:p>
              <a:pPr algn="ctr">
                <a:lnSpc>
                  <a:spcPts val="1100"/>
                </a:lnSpc>
              </a:pPr>
              <a:r>
                <a:rPr lang="pt-BR" sz="1200" b="1" dirty="0">
                  <a:solidFill>
                    <a:srgbClr val="FF0000"/>
                  </a:solidFill>
                </a:rPr>
                <a:t>Opta por não participar</a:t>
              </a:r>
              <a:endParaRPr lang="en-US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37" name="Retângulo 16"/>
            <p:cNvSpPr/>
            <p:nvPr/>
          </p:nvSpPr>
          <p:spPr>
            <a:xfrm>
              <a:off x="6993290" y="4365331"/>
              <a:ext cx="1576096" cy="618666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08000" rtlCol="0" anchor="ctr"/>
            <a:lstStyle/>
            <a:p>
              <a:pPr algn="ctr">
                <a:lnSpc>
                  <a:spcPts val="1100"/>
                </a:lnSpc>
              </a:pPr>
              <a:r>
                <a:rPr lang="pt-BR" sz="1200" b="1" dirty="0">
                  <a:solidFill>
                    <a:srgbClr val="FF0000"/>
                  </a:solidFill>
                </a:rPr>
                <a:t>-</a:t>
              </a:r>
              <a:endParaRPr lang="en-US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38" name="Retângulo 32"/>
            <p:cNvSpPr/>
            <p:nvPr/>
          </p:nvSpPr>
          <p:spPr>
            <a:xfrm>
              <a:off x="3213169" y="4365179"/>
              <a:ext cx="466642" cy="618818"/>
            </a:xfrm>
            <a:prstGeom prst="rect">
              <a:avLst/>
            </a:prstGeom>
            <a:solidFill>
              <a:srgbClr val="F161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08000" rtlCol="0" anchor="ctr"/>
            <a:lstStyle/>
            <a:p>
              <a:pPr algn="ctr">
                <a:lnSpc>
                  <a:spcPts val="1100"/>
                </a:lnSpc>
              </a:pPr>
              <a:r>
                <a:rPr lang="pt-BR" sz="1200" b="1" dirty="0">
                  <a:solidFill>
                    <a:schemeClr val="bg1"/>
                  </a:solidFill>
                </a:rPr>
                <a:t>1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3" name="Retângulo 8"/>
          <p:cNvSpPr/>
          <p:nvPr/>
        </p:nvSpPr>
        <p:spPr>
          <a:xfrm>
            <a:off x="6940731" y="1408078"/>
            <a:ext cx="2100184" cy="618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50" b="1" dirty="0">
                <a:solidFill>
                  <a:schemeClr val="bg1">
                    <a:lumMod val="50000"/>
                  </a:schemeClr>
                </a:solidFill>
              </a:rPr>
              <a:t>Observações</a:t>
            </a:r>
            <a:endParaRPr 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Retângulo 8"/>
          <p:cNvSpPr/>
          <p:nvPr/>
        </p:nvSpPr>
        <p:spPr>
          <a:xfrm>
            <a:off x="6940731" y="2190511"/>
            <a:ext cx="2100184" cy="618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marL="171450" indent="-171450">
              <a:lnSpc>
                <a:spcPts val="900"/>
              </a:lnSpc>
              <a:buSzPct val="150000"/>
              <a:buFont typeface="Wingdings" panose="05000000000000000000" pitchFamily="2" charset="2"/>
              <a:buChar char="§"/>
            </a:pPr>
            <a:r>
              <a:rPr lang="pt-B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Continua realizando contribuições administrativas</a:t>
            </a:r>
          </a:p>
        </p:txBody>
      </p:sp>
      <p:sp>
        <p:nvSpPr>
          <p:cNvPr id="46" name="Retângulo 8"/>
          <p:cNvSpPr/>
          <p:nvPr/>
        </p:nvSpPr>
        <p:spPr>
          <a:xfrm>
            <a:off x="6940731" y="2899075"/>
            <a:ext cx="2100184" cy="618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marL="171450" indent="-171450">
              <a:lnSpc>
                <a:spcPts val="900"/>
              </a:lnSpc>
              <a:buSzPct val="150000"/>
              <a:buFont typeface="Wingdings" panose="05000000000000000000" pitchFamily="2" charset="2"/>
              <a:buChar char="§"/>
            </a:pPr>
            <a:r>
              <a:rPr lang="pt-B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Continua realizando contribuições administrativas</a:t>
            </a:r>
          </a:p>
          <a:p>
            <a:pPr marL="171450" indent="-171450">
              <a:lnSpc>
                <a:spcPts val="900"/>
              </a:lnSpc>
              <a:buSzPct val="150000"/>
              <a:buFont typeface="Wingdings" panose="05000000000000000000" pitchFamily="2" charset="2"/>
              <a:buChar char="§"/>
            </a:pPr>
            <a:r>
              <a:rPr lang="pt-B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Tem renda mais flexível e maior acesso ao saldo em caso de Resgate</a:t>
            </a:r>
          </a:p>
        </p:txBody>
      </p:sp>
      <p:sp>
        <p:nvSpPr>
          <p:cNvPr id="47" name="Retângulo 8"/>
          <p:cNvSpPr/>
          <p:nvPr/>
        </p:nvSpPr>
        <p:spPr>
          <a:xfrm>
            <a:off x="6940731" y="3659769"/>
            <a:ext cx="2100184" cy="618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marL="171450" indent="-171450">
              <a:lnSpc>
                <a:spcPts val="900"/>
              </a:lnSpc>
              <a:buSzPct val="150000"/>
              <a:buFont typeface="Wingdings" panose="05000000000000000000" pitchFamily="2" charset="2"/>
              <a:buChar char="§"/>
            </a:pPr>
            <a:r>
              <a:rPr lang="pt-B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Recebe o benefício conforme regra no plano BD – Renda certa por, no mínimo, 60 meses</a:t>
            </a:r>
          </a:p>
        </p:txBody>
      </p:sp>
      <p:sp>
        <p:nvSpPr>
          <p:cNvPr id="48" name="Retângulo 8"/>
          <p:cNvSpPr/>
          <p:nvPr/>
        </p:nvSpPr>
        <p:spPr>
          <a:xfrm>
            <a:off x="6940731" y="4401900"/>
            <a:ext cx="2100184" cy="618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marL="171450" indent="-171450">
              <a:lnSpc>
                <a:spcPts val="900"/>
              </a:lnSpc>
              <a:buSzPct val="150000"/>
              <a:buFont typeface="Wingdings" panose="05000000000000000000" pitchFamily="2" charset="2"/>
              <a:buChar char="§"/>
            </a:pPr>
            <a:r>
              <a:rPr lang="pt-B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Tem renda mais flexível e maior acesso ao saldo em caso de Resgate</a:t>
            </a:r>
          </a:p>
        </p:txBody>
      </p:sp>
      <p:sp>
        <p:nvSpPr>
          <p:cNvPr id="44" name="Retângulo 9">
            <a:extLst>
              <a:ext uri="{FF2B5EF4-FFF2-40B4-BE49-F238E27FC236}">
                <a16:creationId xmlns:a16="http://schemas.microsoft.com/office/drawing/2014/main" xmlns="" id="{1FC599C8-64D2-42F5-A316-A27C557602A8}"/>
              </a:ext>
            </a:extLst>
          </p:cNvPr>
          <p:cNvSpPr/>
          <p:nvPr/>
        </p:nvSpPr>
        <p:spPr>
          <a:xfrm>
            <a:off x="159654" y="5241046"/>
            <a:ext cx="1243994" cy="1359214"/>
          </a:xfrm>
          <a:prstGeom prst="rect">
            <a:avLst/>
          </a:prstGeom>
          <a:solidFill>
            <a:srgbClr val="C11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08000" rIns="0" rtlCol="0" anchor="ctr"/>
          <a:lstStyle/>
          <a:p>
            <a:pPr algn="ctr">
              <a:lnSpc>
                <a:spcPts val="1100"/>
              </a:lnSpc>
            </a:pPr>
            <a:r>
              <a:rPr lang="pt-BR" sz="1100" b="1" dirty="0"/>
              <a:t>APOSENTADOS</a:t>
            </a:r>
            <a:br>
              <a:rPr lang="pt-BR" sz="1100" b="1" dirty="0"/>
            </a:br>
            <a:r>
              <a:rPr lang="pt-BR" sz="1100" b="1" dirty="0"/>
              <a:t>E PENSIONISTAS</a:t>
            </a:r>
            <a:endParaRPr lang="en-US" sz="1100" b="1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4308EF15-E658-4FBF-8DB2-2EB4CE43BEC5}"/>
              </a:ext>
            </a:extLst>
          </p:cNvPr>
          <p:cNvGrpSpPr/>
          <p:nvPr/>
        </p:nvGrpSpPr>
        <p:grpSpPr>
          <a:xfrm>
            <a:off x="1511959" y="5226514"/>
            <a:ext cx="5356217" cy="620631"/>
            <a:chOff x="1511959" y="5226514"/>
            <a:chExt cx="5356217" cy="620631"/>
          </a:xfrm>
        </p:grpSpPr>
        <p:sp>
          <p:nvSpPr>
            <p:cNvPr id="49" name="Retângulo 23">
              <a:extLst>
                <a:ext uri="{FF2B5EF4-FFF2-40B4-BE49-F238E27FC236}">
                  <a16:creationId xmlns:a16="http://schemas.microsoft.com/office/drawing/2014/main" xmlns="" id="{2BAEA265-AC3D-461B-B1EF-A7A7339B8258}"/>
                </a:ext>
              </a:extLst>
            </p:cNvPr>
            <p:cNvSpPr/>
            <p:nvPr/>
          </p:nvSpPr>
          <p:spPr>
            <a:xfrm>
              <a:off x="1978601" y="5227643"/>
              <a:ext cx="1585287" cy="618667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08000" rtlCol="0" anchor="ctr"/>
            <a:lstStyle/>
            <a:p>
              <a:pPr algn="ctr">
                <a:lnSpc>
                  <a:spcPts val="1100"/>
                </a:lnSpc>
              </a:pPr>
              <a:r>
                <a:rPr lang="en-US" sz="1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Permanece</a:t>
              </a:r>
              <a:endPara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algn="ctr">
                <a:lnSpc>
                  <a:spcPts val="1100"/>
                </a:lnSpc>
              </a:pP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com o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benefício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do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plano</a:t>
              </a:r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0" name="Retângulo 24">
              <a:extLst>
                <a:ext uri="{FF2B5EF4-FFF2-40B4-BE49-F238E27FC236}">
                  <a16:creationId xmlns:a16="http://schemas.microsoft.com/office/drawing/2014/main" xmlns="" id="{AC61E3FA-C815-4E5E-8C3A-E07753E83151}"/>
                </a:ext>
              </a:extLst>
            </p:cNvPr>
            <p:cNvSpPr/>
            <p:nvPr/>
          </p:nvSpPr>
          <p:spPr>
            <a:xfrm>
              <a:off x="3648892" y="5227643"/>
              <a:ext cx="1576096" cy="618667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08000" rtlCol="0" anchor="ctr"/>
            <a:lstStyle/>
            <a:p>
              <a:pPr algn="ctr">
                <a:lnSpc>
                  <a:spcPts val="1100"/>
                </a:lnSpc>
              </a:pPr>
              <a:r>
                <a:rPr lang="pt-BR" sz="1100" b="1" dirty="0">
                  <a:solidFill>
                    <a:srgbClr val="FF0000"/>
                  </a:solidFill>
                </a:rPr>
                <a:t>Não poderá aderir caso permaneça no BD</a:t>
              </a:r>
              <a:endParaRPr lang="en-US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51" name="Retângulo 25">
              <a:extLst>
                <a:ext uri="{FF2B5EF4-FFF2-40B4-BE49-F238E27FC236}">
                  <a16:creationId xmlns:a16="http://schemas.microsoft.com/office/drawing/2014/main" xmlns="" id="{BC0A75EB-8D58-4AC0-9358-8E0D90E689C8}"/>
                </a:ext>
              </a:extLst>
            </p:cNvPr>
            <p:cNvSpPr/>
            <p:nvPr/>
          </p:nvSpPr>
          <p:spPr>
            <a:xfrm>
              <a:off x="5292081" y="5227643"/>
              <a:ext cx="1576095" cy="618667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08000" rtlCol="0" anchor="ctr"/>
            <a:lstStyle/>
            <a:p>
              <a:pPr algn="ctr">
                <a:lnSpc>
                  <a:spcPts val="1100"/>
                </a:lnSpc>
              </a:pPr>
              <a:r>
                <a:rPr lang="pt-BR" sz="1200" b="1" dirty="0">
                  <a:solidFill>
                    <a:srgbClr val="FF0000"/>
                  </a:solidFill>
                </a:rPr>
                <a:t>-</a:t>
              </a:r>
              <a:endParaRPr lang="en-US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54" name="Retângulo 33">
              <a:extLst>
                <a:ext uri="{FF2B5EF4-FFF2-40B4-BE49-F238E27FC236}">
                  <a16:creationId xmlns:a16="http://schemas.microsoft.com/office/drawing/2014/main" xmlns="" id="{9CC2A994-FFAA-4E40-AB7D-7EEC5AD51798}"/>
                </a:ext>
              </a:extLst>
            </p:cNvPr>
            <p:cNvSpPr/>
            <p:nvPr/>
          </p:nvSpPr>
          <p:spPr>
            <a:xfrm>
              <a:off x="1511959" y="5226514"/>
              <a:ext cx="466642" cy="620631"/>
            </a:xfrm>
            <a:prstGeom prst="rect">
              <a:avLst/>
            </a:prstGeom>
            <a:solidFill>
              <a:srgbClr val="C11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08000" rtlCol="0" anchor="ctr"/>
            <a:lstStyle/>
            <a:p>
              <a:pPr algn="ctr">
                <a:lnSpc>
                  <a:spcPts val="1100"/>
                </a:lnSpc>
              </a:pPr>
              <a:r>
                <a:rPr lang="pt-BR" sz="1200" b="1" dirty="0">
                  <a:solidFill>
                    <a:schemeClr val="bg1"/>
                  </a:solidFill>
                </a:rPr>
                <a:t>1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5" name="Retângulo 8">
            <a:extLst>
              <a:ext uri="{FF2B5EF4-FFF2-40B4-BE49-F238E27FC236}">
                <a16:creationId xmlns:a16="http://schemas.microsoft.com/office/drawing/2014/main" xmlns="" id="{C0B3FC97-43AB-42B3-872B-945CBC3CFCD6}"/>
              </a:ext>
            </a:extLst>
          </p:cNvPr>
          <p:cNvSpPr/>
          <p:nvPr/>
        </p:nvSpPr>
        <p:spPr>
          <a:xfrm>
            <a:off x="6935269" y="5227350"/>
            <a:ext cx="2100184" cy="618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marL="171450" indent="-171450">
              <a:lnSpc>
                <a:spcPts val="900"/>
              </a:lnSpc>
              <a:buSzPct val="150000"/>
              <a:buFont typeface="Wingdings" panose="05000000000000000000" pitchFamily="2" charset="2"/>
              <a:buChar char="§"/>
            </a:pPr>
            <a:r>
              <a:rPr lang="pt-B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Nada muda em relação ao benefício no Plano BD (pensão por morte proporcional, reajuste dos benefícios pela inflação, </a:t>
            </a:r>
            <a:r>
              <a:rPr lang="pt-B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etc</a:t>
            </a:r>
            <a:r>
              <a:rPr lang="pt-B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xmlns="" id="{5CF0404D-E187-4EBC-9B5C-625264C5F2BF}"/>
              </a:ext>
            </a:extLst>
          </p:cNvPr>
          <p:cNvGrpSpPr/>
          <p:nvPr/>
        </p:nvGrpSpPr>
        <p:grpSpPr>
          <a:xfrm>
            <a:off x="1511959" y="5965968"/>
            <a:ext cx="5356217" cy="620631"/>
            <a:chOff x="1511959" y="5226514"/>
            <a:chExt cx="5356217" cy="620631"/>
          </a:xfrm>
        </p:grpSpPr>
        <p:sp>
          <p:nvSpPr>
            <p:cNvPr id="69" name="Retângulo 23">
              <a:extLst>
                <a:ext uri="{FF2B5EF4-FFF2-40B4-BE49-F238E27FC236}">
                  <a16:creationId xmlns:a16="http://schemas.microsoft.com/office/drawing/2014/main" xmlns="" id="{900769EE-4B03-4F1B-ABBD-C15A49756C45}"/>
                </a:ext>
              </a:extLst>
            </p:cNvPr>
            <p:cNvSpPr/>
            <p:nvPr/>
          </p:nvSpPr>
          <p:spPr>
            <a:xfrm>
              <a:off x="1978601" y="5227643"/>
              <a:ext cx="1585287" cy="618667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08000" rtlCol="0" anchor="ctr"/>
            <a:lstStyle/>
            <a:p>
              <a:pPr algn="ctr">
                <a:lnSpc>
                  <a:spcPts val="1100"/>
                </a:lnSpc>
              </a:pPr>
              <a:r>
                <a:rPr lang="pt-B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Transfere</a:t>
              </a:r>
              <a:r>
                <a:rPr lang="pt-B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a Reserva Individual</a:t>
              </a:r>
              <a:br>
                <a:rPr lang="pt-B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</a:br>
              <a:r>
                <a:rPr lang="pt-B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para o Plano VI</a:t>
              </a:r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0" name="Retângulo 24">
              <a:extLst>
                <a:ext uri="{FF2B5EF4-FFF2-40B4-BE49-F238E27FC236}">
                  <a16:creationId xmlns:a16="http://schemas.microsoft.com/office/drawing/2014/main" xmlns="" id="{A6CEC16E-ADEE-4078-A46E-F37C5A410B2D}"/>
                </a:ext>
              </a:extLst>
            </p:cNvPr>
            <p:cNvSpPr/>
            <p:nvPr/>
          </p:nvSpPr>
          <p:spPr>
            <a:xfrm>
              <a:off x="3648892" y="5227643"/>
              <a:ext cx="1576096" cy="618667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08000" rtlCol="0" anchor="ctr"/>
            <a:lstStyle/>
            <a:p>
              <a:pPr algn="ctr">
                <a:lnSpc>
                  <a:spcPts val="1100"/>
                </a:lnSpc>
              </a:pPr>
              <a:r>
                <a:rPr lang="pt-BR" sz="1200" b="1" dirty="0">
                  <a:solidFill>
                    <a:srgbClr val="FF0000"/>
                  </a:solidFill>
                </a:rPr>
                <a:t>-</a:t>
              </a:r>
              <a:endParaRPr lang="en-US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71" name="Retângulo 25">
              <a:extLst>
                <a:ext uri="{FF2B5EF4-FFF2-40B4-BE49-F238E27FC236}">
                  <a16:creationId xmlns:a16="http://schemas.microsoft.com/office/drawing/2014/main" xmlns="" id="{0E8D85FC-7333-4B66-8C2F-00C0A31C7BD6}"/>
                </a:ext>
              </a:extLst>
            </p:cNvPr>
            <p:cNvSpPr/>
            <p:nvPr/>
          </p:nvSpPr>
          <p:spPr>
            <a:xfrm>
              <a:off x="5292081" y="5227643"/>
              <a:ext cx="1576095" cy="618667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08000" rtlCol="0" anchor="ctr"/>
            <a:lstStyle/>
            <a:p>
              <a:pPr algn="ctr">
                <a:lnSpc>
                  <a:spcPts val="1100"/>
                </a:lnSpc>
              </a:pPr>
              <a:r>
                <a:rPr lang="pt-B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Opta por participar</a:t>
              </a:r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2" name="Retângulo 33">
              <a:extLst>
                <a:ext uri="{FF2B5EF4-FFF2-40B4-BE49-F238E27FC236}">
                  <a16:creationId xmlns:a16="http://schemas.microsoft.com/office/drawing/2014/main" xmlns="" id="{80F7C04D-FDB8-4743-A5B2-4B57BB5C6760}"/>
                </a:ext>
              </a:extLst>
            </p:cNvPr>
            <p:cNvSpPr/>
            <p:nvPr/>
          </p:nvSpPr>
          <p:spPr>
            <a:xfrm>
              <a:off x="1511959" y="5226514"/>
              <a:ext cx="466642" cy="620631"/>
            </a:xfrm>
            <a:prstGeom prst="rect">
              <a:avLst/>
            </a:prstGeom>
            <a:solidFill>
              <a:srgbClr val="C11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08000" rtlCol="0" anchor="ctr"/>
            <a:lstStyle/>
            <a:p>
              <a:pPr algn="ctr">
                <a:lnSpc>
                  <a:spcPts val="1100"/>
                </a:lnSpc>
              </a:pPr>
              <a:r>
                <a:rPr lang="pt-BR" sz="1200" b="1" dirty="0">
                  <a:solidFill>
                    <a:schemeClr val="bg1"/>
                  </a:solidFill>
                </a:rPr>
                <a:t>2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73" name="Retângulo 8">
            <a:extLst>
              <a:ext uri="{FF2B5EF4-FFF2-40B4-BE49-F238E27FC236}">
                <a16:creationId xmlns:a16="http://schemas.microsoft.com/office/drawing/2014/main" xmlns="" id="{6B90BC12-DB07-43BD-8B6D-01F6FFA52585}"/>
              </a:ext>
            </a:extLst>
          </p:cNvPr>
          <p:cNvSpPr/>
          <p:nvPr/>
        </p:nvSpPr>
        <p:spPr>
          <a:xfrm>
            <a:off x="6935269" y="5966804"/>
            <a:ext cx="2100184" cy="618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marL="171450" indent="-171450">
              <a:lnSpc>
                <a:spcPts val="900"/>
              </a:lnSpc>
              <a:buSzPct val="150000"/>
              <a:buFont typeface="Wingdings" panose="05000000000000000000" pitchFamily="2" charset="2"/>
              <a:buChar char="§"/>
            </a:pPr>
            <a:r>
              <a:rPr lang="pt-B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Começa a receber benefício pelas regras do Plano VI (renda financeira flexível)</a:t>
            </a:r>
          </a:p>
          <a:p>
            <a:pPr marL="171450" indent="-171450">
              <a:lnSpc>
                <a:spcPts val="900"/>
              </a:lnSpc>
              <a:buSzPct val="150000"/>
              <a:buFont typeface="Wingdings" panose="05000000000000000000" pitchFamily="2" charset="2"/>
              <a:buChar char="§"/>
            </a:pPr>
            <a:r>
              <a:rPr lang="pt-B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Pode receber parcela do saldo à vista (até 25%)</a:t>
            </a:r>
          </a:p>
        </p:txBody>
      </p:sp>
    </p:spTree>
    <p:extLst>
      <p:ext uri="{BB962C8B-B14F-4D97-AF65-F5344CB8AC3E}">
        <p14:creationId xmlns:p14="http://schemas.microsoft.com/office/powerpoint/2010/main" val="18425102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45" grpId="0" animBg="1"/>
      <p:bldP spid="46" grpId="0" animBg="1"/>
      <p:bldP spid="47" grpId="0" animBg="1"/>
      <p:bldP spid="48" grpId="0" animBg="1"/>
      <p:bldP spid="44" grpId="0" animBg="1"/>
      <p:bldP spid="55" grpId="0" animBg="1"/>
      <p:bldP spid="7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3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4"/>
          <a:stretch/>
        </p:blipFill>
        <p:spPr bwMode="auto">
          <a:xfrm>
            <a:off x="-36512" y="1644"/>
            <a:ext cx="9188604" cy="6920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10">
            <a:extLst>
              <a:ext uri="{FF2B5EF4-FFF2-40B4-BE49-F238E27FC236}">
                <a16:creationId xmlns:a16="http://schemas.microsoft.com/office/drawing/2014/main" xmlns="" id="{D9F00608-44FE-4D06-9826-B79C8653C2B0}"/>
              </a:ext>
            </a:extLst>
          </p:cNvPr>
          <p:cNvSpPr/>
          <p:nvPr/>
        </p:nvSpPr>
        <p:spPr>
          <a:xfrm>
            <a:off x="863774" y="2636912"/>
            <a:ext cx="46085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5400" b="1" kern="0" dirty="0">
                <a:solidFill>
                  <a:srgbClr val="E65032"/>
                </a:solidFill>
              </a:rPr>
              <a:t>Outras</a:t>
            </a:r>
          </a:p>
          <a:p>
            <a:r>
              <a:rPr lang="pt-BR" sz="5400" b="1" kern="0" dirty="0">
                <a:solidFill>
                  <a:srgbClr val="E65032"/>
                </a:solidFill>
              </a:rPr>
              <a:t>Informações</a:t>
            </a:r>
            <a:endParaRPr lang="pt-BR" sz="5400" b="1" kern="0" dirty="0">
              <a:solidFill>
                <a:srgbClr val="6060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739852"/>
      </p:ext>
    </p:extLst>
  </p:cSld>
  <p:clrMapOvr>
    <a:masterClrMapping/>
  </p:clrMapOvr>
  <p:transition spd="slow">
    <p:strips dir="l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tângulo 38">
            <a:extLst>
              <a:ext uri="{FF2B5EF4-FFF2-40B4-BE49-F238E27FC236}">
                <a16:creationId xmlns:a16="http://schemas.microsoft.com/office/drawing/2014/main" xmlns="" id="{FDF22B34-4381-46F5-B143-7438FF34A0B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13EA05EB-99CB-4890-A65E-59ADCCE3B73A}"/>
              </a:ext>
            </a:extLst>
          </p:cNvPr>
          <p:cNvGrpSpPr/>
          <p:nvPr/>
        </p:nvGrpSpPr>
        <p:grpSpPr>
          <a:xfrm rot="402690">
            <a:off x="2193247" y="1072907"/>
            <a:ext cx="5105912" cy="4712184"/>
            <a:chOff x="3017571" y="-368555"/>
            <a:chExt cx="8046340" cy="7425868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1A251636-1884-4BC9-A007-0EC50E4439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5377" y="-368555"/>
              <a:ext cx="4868534" cy="685799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E8472960-EF89-457C-AB7F-8556FC4CD8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7571" y="199312"/>
              <a:ext cx="4883481" cy="6858001"/>
            </a:xfrm>
            <a:prstGeom prst="rect">
              <a:avLst/>
            </a:prstGeom>
          </p:spPr>
        </p:pic>
      </p:grpSp>
      <p:sp>
        <p:nvSpPr>
          <p:cNvPr id="32" name="Retângulo 16">
            <a:extLst>
              <a:ext uri="{FF2B5EF4-FFF2-40B4-BE49-F238E27FC236}">
                <a16:creationId xmlns:a16="http://schemas.microsoft.com/office/drawing/2014/main" xmlns="" id="{2E5E56F7-BA3E-49D7-B3CA-1E616A909D23}"/>
              </a:ext>
            </a:extLst>
          </p:cNvPr>
          <p:cNvSpPr/>
          <p:nvPr/>
        </p:nvSpPr>
        <p:spPr>
          <a:xfrm>
            <a:off x="0" y="2780928"/>
            <a:ext cx="9144000" cy="407707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Documentos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legais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referentes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cada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uma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das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opções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0" y="0"/>
            <a:ext cx="9144000" cy="894006"/>
          </a:xfrm>
          <a:prstGeom prst="rect">
            <a:avLst/>
          </a:prstGeom>
          <a:solidFill>
            <a:srgbClr val="6060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MATERIAIS NO SEU KIT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43F2E586-72F7-443F-A2EE-0755729BA4E2}"/>
              </a:ext>
            </a:extLst>
          </p:cNvPr>
          <p:cNvGrpSpPr/>
          <p:nvPr/>
        </p:nvGrpSpPr>
        <p:grpSpPr>
          <a:xfrm>
            <a:off x="4949596" y="3284984"/>
            <a:ext cx="3447732" cy="6385176"/>
            <a:chOff x="4949596" y="3284984"/>
            <a:chExt cx="3447732" cy="6385176"/>
          </a:xfrm>
        </p:grpSpPr>
        <p:sp>
          <p:nvSpPr>
            <p:cNvPr id="26" name="Retângulo 12"/>
            <p:cNvSpPr/>
            <p:nvPr/>
          </p:nvSpPr>
          <p:spPr>
            <a:xfrm>
              <a:off x="4949596" y="3284984"/>
              <a:ext cx="3305175" cy="431800"/>
            </a:xfrm>
            <a:prstGeom prst="rect">
              <a:avLst/>
            </a:prstGeom>
            <a:solidFill>
              <a:srgbClr val="FFB200"/>
            </a:solidFill>
            <a:ln w="19050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pt-BR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OPÇÃO 2</a:t>
              </a:r>
              <a:endPara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Retângulo 12">
              <a:extLst>
                <a:ext uri="{FF2B5EF4-FFF2-40B4-BE49-F238E27FC236}">
                  <a16:creationId xmlns:a16="http://schemas.microsoft.com/office/drawing/2014/main" xmlns="" id="{F37CA366-4806-486E-8810-BD9BAAA15EC1}"/>
                </a:ext>
              </a:extLst>
            </p:cNvPr>
            <p:cNvSpPr/>
            <p:nvPr/>
          </p:nvSpPr>
          <p:spPr>
            <a:xfrm>
              <a:off x="4949596" y="3770881"/>
              <a:ext cx="3305175" cy="64467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pt-BR" sz="1200" dirty="0">
                  <a:solidFill>
                    <a:srgbClr val="60606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Permanecer no Plano de Benefícios com direto ao BSPS e </a:t>
              </a:r>
              <a:r>
                <a:rPr lang="pt-BR" sz="1200" b="1" dirty="0">
                  <a:solidFill>
                    <a:srgbClr val="60606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aderir</a:t>
              </a:r>
              <a:r>
                <a:rPr lang="pt-BR" sz="1200" dirty="0">
                  <a:solidFill>
                    <a:srgbClr val="60606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ao Plano VI</a:t>
              </a:r>
              <a:endParaRPr lang="en-US" sz="1200" dirty="0">
                <a:solidFill>
                  <a:srgbClr val="60606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Retângulo 12">
              <a:extLst>
                <a:ext uri="{FF2B5EF4-FFF2-40B4-BE49-F238E27FC236}">
                  <a16:creationId xmlns:a16="http://schemas.microsoft.com/office/drawing/2014/main" xmlns="" id="{93FF7628-634F-43EA-B8C0-684E4A9E6C18}"/>
                </a:ext>
              </a:extLst>
            </p:cNvPr>
            <p:cNvSpPr/>
            <p:nvPr/>
          </p:nvSpPr>
          <p:spPr>
            <a:xfrm>
              <a:off x="4949596" y="4488863"/>
              <a:ext cx="3305175" cy="64467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/>
            <a:lstStyle/>
            <a:p>
              <a:pPr algn="ctr" eaLnBrk="0" hangingPunct="0">
                <a:defRPr/>
              </a:pPr>
              <a:r>
                <a:rPr lang="pt-BR" sz="1200" dirty="0">
                  <a:solidFill>
                    <a:srgbClr val="60606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Preencher e assinar a </a:t>
              </a:r>
              <a:r>
                <a:rPr lang="pt-BR" sz="1200" b="1" dirty="0">
                  <a:solidFill>
                    <a:srgbClr val="60606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Proposta de Inscrição (Documento 2)</a:t>
              </a:r>
              <a:endParaRPr lang="en-US" sz="1200" dirty="0">
                <a:solidFill>
                  <a:srgbClr val="60606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C383C294-FBA7-438B-8662-0084D08CA2C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84410">
              <a:off x="5103886" y="5004451"/>
              <a:ext cx="3293442" cy="466570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B7A90C8C-6238-4D0D-B755-AE47964C0247}"/>
              </a:ext>
            </a:extLst>
          </p:cNvPr>
          <p:cNvGrpSpPr/>
          <p:nvPr/>
        </p:nvGrpSpPr>
        <p:grpSpPr>
          <a:xfrm>
            <a:off x="760184" y="3297684"/>
            <a:ext cx="3641278" cy="6689496"/>
            <a:chOff x="760184" y="3297684"/>
            <a:chExt cx="3641278" cy="6689496"/>
          </a:xfrm>
        </p:grpSpPr>
        <p:sp>
          <p:nvSpPr>
            <p:cNvPr id="25" name="Retângulo 11"/>
            <p:cNvSpPr/>
            <p:nvPr/>
          </p:nvSpPr>
          <p:spPr>
            <a:xfrm>
              <a:off x="760184" y="3297684"/>
              <a:ext cx="3606800" cy="431800"/>
            </a:xfrm>
            <a:prstGeom prst="rect">
              <a:avLst/>
            </a:prstGeom>
            <a:solidFill>
              <a:srgbClr val="F06135"/>
            </a:solidFill>
            <a:ln w="19050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OPÇÃO 1</a:t>
              </a:r>
              <a:endParaRPr lang="pt-B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xmlns="" id="{34EA5BB7-9C64-4EF6-9D40-797DC2BA0C42}"/>
                </a:ext>
              </a:extLst>
            </p:cNvPr>
            <p:cNvSpPr/>
            <p:nvPr/>
          </p:nvSpPr>
          <p:spPr>
            <a:xfrm>
              <a:off x="760184" y="3783581"/>
              <a:ext cx="3606800" cy="64467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9050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1200" b="1" dirty="0">
                  <a:solidFill>
                    <a:srgbClr val="60606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Transferir</a:t>
              </a:r>
              <a:r>
                <a:rPr lang="pt-BR" sz="1200" dirty="0">
                  <a:solidFill>
                    <a:srgbClr val="60606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 Reserva Matemática para o Plano VI</a:t>
              </a:r>
              <a:endParaRPr lang="pt-BR" sz="1200" b="1" dirty="0">
                <a:solidFill>
                  <a:srgbClr val="60606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etângulo 11">
              <a:extLst>
                <a:ext uri="{FF2B5EF4-FFF2-40B4-BE49-F238E27FC236}">
                  <a16:creationId xmlns:a16="http://schemas.microsoft.com/office/drawing/2014/main" xmlns="" id="{A63C5C19-F267-4C8C-947A-36D18992A9B0}"/>
                </a:ext>
              </a:extLst>
            </p:cNvPr>
            <p:cNvSpPr/>
            <p:nvPr/>
          </p:nvSpPr>
          <p:spPr>
            <a:xfrm>
              <a:off x="760184" y="4501563"/>
              <a:ext cx="3606800" cy="64467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9050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/>
            <a:lstStyle/>
            <a:p>
              <a:pPr algn="ctr">
                <a:defRPr/>
              </a:pPr>
              <a:r>
                <a:rPr lang="pt-BR" sz="1200" dirty="0">
                  <a:solidFill>
                    <a:srgbClr val="60606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Preencher e assinar o </a:t>
              </a:r>
              <a:r>
                <a:rPr lang="pt-BR" sz="1200" b="1" dirty="0">
                  <a:solidFill>
                    <a:srgbClr val="60606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Instrumento de Transação e Novação (Documento 1)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CFCC67CD-B286-4357-BB67-5CC39A600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4125">
              <a:off x="874275" y="5035103"/>
              <a:ext cx="3527187" cy="495207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31" name="Retângulo 11">
            <a:extLst>
              <a:ext uri="{FF2B5EF4-FFF2-40B4-BE49-F238E27FC236}">
                <a16:creationId xmlns:a16="http://schemas.microsoft.com/office/drawing/2014/main" xmlns="" id="{D9306BB5-E365-4DB0-BCC8-E0381EF8B46F}"/>
              </a:ext>
            </a:extLst>
          </p:cNvPr>
          <p:cNvSpPr/>
          <p:nvPr/>
        </p:nvSpPr>
        <p:spPr>
          <a:xfrm>
            <a:off x="539552" y="1194095"/>
            <a:ext cx="1512168" cy="719663"/>
          </a:xfrm>
          <a:prstGeom prst="rect">
            <a:avLst/>
          </a:prstGeom>
          <a:solidFill>
            <a:srgbClr val="F06135"/>
          </a:solidFill>
          <a:ln w="190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Carta/Extrato com valores individuais</a:t>
            </a:r>
            <a:endParaRPr lang="pt-BR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93268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52D87BC-0D48-475E-AC52-F4415322B226}"/>
              </a:ext>
            </a:extLst>
          </p:cNvPr>
          <p:cNvSpPr/>
          <p:nvPr/>
        </p:nvSpPr>
        <p:spPr>
          <a:xfrm>
            <a:off x="-108520" y="5750824"/>
            <a:ext cx="9505056" cy="124341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4949596" y="2296272"/>
            <a:ext cx="3305175" cy="1243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77777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  <a:buClr>
                <a:srgbClr val="FF6600"/>
              </a:buClr>
              <a:buSzPct val="90000"/>
            </a:pP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Benefício de prestação mensal e resgates</a:t>
            </a:r>
          </a:p>
          <a:p>
            <a:pPr>
              <a:spcBef>
                <a:spcPct val="20000"/>
              </a:spcBef>
              <a:buClr>
                <a:srgbClr val="FF6600"/>
              </a:buClr>
              <a:buSzPct val="90000"/>
            </a:pP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Tributação definitiva, por alíquota decrescente, conforme período de acumulação</a:t>
            </a:r>
          </a:p>
          <a:p>
            <a:pPr>
              <a:spcBef>
                <a:spcPct val="20000"/>
              </a:spcBef>
              <a:buClr>
                <a:srgbClr val="FF6600"/>
              </a:buClr>
              <a:buSzPct val="90000"/>
            </a:pP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 possibilidade de ajuste na declaração anual e de realização de deduções</a:t>
            </a:r>
          </a:p>
        </p:txBody>
      </p:sp>
      <p:graphicFrame>
        <p:nvGraphicFramePr>
          <p:cNvPr id="22" name="Group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5653783"/>
              </p:ext>
            </p:extLst>
          </p:nvPr>
        </p:nvGraphicFramePr>
        <p:xfrm>
          <a:off x="4949596" y="3719980"/>
          <a:ext cx="3295650" cy="1973263"/>
        </p:xfrm>
        <a:graphic>
          <a:graphicData uri="http://schemas.openxmlformats.org/drawingml/2006/table">
            <a:tbl>
              <a:tblPr/>
              <a:tblGrid>
                <a:gridCol w="21478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477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76223">
                <a:tc>
                  <a:txBody>
                    <a:bodyPr/>
                    <a:lstStyle/>
                    <a:p>
                      <a:pPr marL="0" marR="0" lvl="0" indent="0" algn="l" defTabSz="758825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Tempo de permanência</a:t>
                      </a:r>
                      <a:br>
                        <a:rPr kumimoji="0" lang="pt-BR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pt-BR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dos recursos </a:t>
                      </a:r>
                    </a:p>
                  </a:txBody>
                  <a:tcPr marL="72000" marR="0" marT="0" marB="0" anchor="ctr" horzOverflow="overflow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0606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88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Alíquota incidente</a:t>
                      </a:r>
                    </a:p>
                  </a:txBody>
                  <a:tcPr marL="0" marR="72000" marT="0" marB="0" anchor="ctr" horzOverflow="overflow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060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2840">
                <a:tc>
                  <a:txBody>
                    <a:bodyPr/>
                    <a:lstStyle/>
                    <a:p>
                      <a:pPr marL="0" marR="0" lvl="0" indent="0" algn="l" defTabSz="7588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Até 2 anos</a:t>
                      </a:r>
                    </a:p>
                  </a:txBody>
                  <a:tcPr marL="72000" marR="0" marT="0" marB="0" anchor="ctr" horzOverflow="overflow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60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88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35%</a:t>
                      </a:r>
                    </a:p>
                  </a:txBody>
                  <a:tcPr marL="0" marR="72000" marT="0" marB="0" anchor="ctr" horzOverflow="overflow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60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2840">
                <a:tc>
                  <a:txBody>
                    <a:bodyPr/>
                    <a:lstStyle/>
                    <a:p>
                      <a:pPr marL="0" marR="0" lvl="0" indent="0" algn="l" defTabSz="7588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Acima de 2 até 4 anos</a:t>
                      </a:r>
                    </a:p>
                  </a:txBody>
                  <a:tcPr marL="72000" marR="0" marT="0" marB="0" anchor="ctr" horzOverflow="overflow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60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60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88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30%</a:t>
                      </a:r>
                    </a:p>
                  </a:txBody>
                  <a:tcPr marL="0" marR="72000" marT="0" marB="0" anchor="ctr" horzOverflow="overflow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60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60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2840">
                <a:tc>
                  <a:txBody>
                    <a:bodyPr/>
                    <a:lstStyle/>
                    <a:p>
                      <a:pPr marL="0" marR="0" lvl="0" indent="0" algn="l" defTabSz="7588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Acima de 4 até 6 anos</a:t>
                      </a:r>
                    </a:p>
                  </a:txBody>
                  <a:tcPr marL="72000" marR="0" marT="0" marB="0" anchor="ctr" horzOverflow="overflow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60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60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88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25%</a:t>
                      </a:r>
                    </a:p>
                  </a:txBody>
                  <a:tcPr marL="0" marR="72000" marT="0" marB="0" anchor="ctr" horzOverflow="overflow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60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60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2840">
                <a:tc>
                  <a:txBody>
                    <a:bodyPr/>
                    <a:lstStyle/>
                    <a:p>
                      <a:pPr marL="0" marR="0" lvl="0" indent="0" algn="l" defTabSz="7588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Acima de 6 até 8 anos</a:t>
                      </a:r>
                    </a:p>
                  </a:txBody>
                  <a:tcPr marL="72000" marR="0" marT="0" marB="0" anchor="ctr" horzOverflow="overflow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60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60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88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20%</a:t>
                      </a:r>
                    </a:p>
                  </a:txBody>
                  <a:tcPr marL="0" marR="72000" marT="0" marB="0" anchor="ctr" horzOverflow="overflow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60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60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2840">
                <a:tc>
                  <a:txBody>
                    <a:bodyPr/>
                    <a:lstStyle/>
                    <a:p>
                      <a:pPr marL="0" marR="0" lvl="0" indent="0" algn="l" defTabSz="7588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Acima de 8 até 10 anos</a:t>
                      </a:r>
                    </a:p>
                  </a:txBody>
                  <a:tcPr marL="72000" marR="0" marT="0" marB="0" anchor="ctr" horzOverflow="overflow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60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60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88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15%</a:t>
                      </a:r>
                    </a:p>
                  </a:txBody>
                  <a:tcPr marL="0" marR="72000" marT="0" marB="0" anchor="ctr" horzOverflow="overflow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60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60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32840">
                <a:tc>
                  <a:txBody>
                    <a:bodyPr/>
                    <a:lstStyle/>
                    <a:p>
                      <a:pPr marL="0" marR="0" lvl="0" indent="0" algn="l" defTabSz="7588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Acima de 10 anos</a:t>
                      </a:r>
                    </a:p>
                  </a:txBody>
                  <a:tcPr marL="72000" marR="0" marT="0" marB="0" anchor="ctr" horzOverflow="overflow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60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60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88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10%</a:t>
                      </a:r>
                    </a:p>
                  </a:txBody>
                  <a:tcPr marL="0" marR="72000" marT="0" marB="0" anchor="ctr" horzOverflow="overflow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60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60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26" name="Retângulo 12"/>
          <p:cNvSpPr/>
          <p:nvPr/>
        </p:nvSpPr>
        <p:spPr>
          <a:xfrm>
            <a:off x="4949596" y="1052736"/>
            <a:ext cx="3305175" cy="431800"/>
          </a:xfrm>
          <a:prstGeom prst="rect">
            <a:avLst/>
          </a:prstGeom>
          <a:solidFill>
            <a:srgbClr val="606062"/>
          </a:solidFill>
          <a:ln w="190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pt-BR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REGIME REGRESSIVO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5"/>
          <p:cNvSpPr>
            <a:spLocks noChangeArrowheads="1"/>
          </p:cNvSpPr>
          <p:nvPr/>
        </p:nvSpPr>
        <p:spPr bwMode="auto">
          <a:xfrm>
            <a:off x="107504" y="5877272"/>
            <a:ext cx="4259480" cy="980729"/>
          </a:xfrm>
          <a:prstGeom prst="rect">
            <a:avLst/>
          </a:prstGeom>
          <a:solidFill>
            <a:srgbClr val="FFB200"/>
          </a:solidFill>
          <a:ln>
            <a:noFill/>
          </a:ln>
          <a:effectLst>
            <a:outerShdw dist="635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anchor="ctr"/>
          <a:lstStyle>
            <a:lvl1pPr eaLnBrk="0" hangingPunct="0">
              <a:defRPr sz="2800" b="1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altLang="pt-BR" sz="16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opção por um regime de tributação</a:t>
            </a:r>
            <a:br>
              <a:rPr lang="pt-BR" altLang="pt-BR" sz="16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t-BR" alt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é definitiva e irretratável</a:t>
            </a:r>
            <a:endParaRPr lang="pt-BR" altLang="pt-BR" sz="1600" dirty="0">
              <a:solidFill>
                <a:srgbClr val="2FABE9"/>
              </a:solidFill>
            </a:endParaRP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760184" y="2296272"/>
            <a:ext cx="36068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77777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  <a:buClr>
                <a:srgbClr val="1F497D"/>
              </a:buClr>
              <a:buSzPct val="90000"/>
              <a:defRPr/>
            </a:pP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Benefício de prestação mensal</a:t>
            </a:r>
          </a:p>
          <a:p>
            <a:pPr>
              <a:spcBef>
                <a:spcPct val="20000"/>
              </a:spcBef>
              <a:buClr>
                <a:srgbClr val="1F497D"/>
              </a:buClr>
              <a:buSzPct val="90000"/>
              <a:defRPr/>
            </a:pP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 na fonte mensal, com ajuste na declaração anual</a:t>
            </a:r>
          </a:p>
          <a:p>
            <a:pPr marL="180975" indent="-180975">
              <a:spcBef>
                <a:spcPct val="20000"/>
              </a:spcBef>
              <a:buClr>
                <a:srgbClr val="1F497D"/>
              </a:buClr>
              <a:buSzPct val="90000"/>
              <a:buFont typeface="Wingdings" pitchFamily="2" charset="2"/>
              <a:buChar char="§"/>
              <a:defRPr/>
            </a:pPr>
            <a:endParaRPr lang="pt-BR" sz="12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  <a:buClr>
                <a:srgbClr val="1F497D"/>
              </a:buClr>
              <a:buSzPct val="90000"/>
              <a:defRPr/>
            </a:pP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Resgates</a:t>
            </a:r>
          </a:p>
          <a:p>
            <a:pPr>
              <a:spcBef>
                <a:spcPct val="20000"/>
              </a:spcBef>
              <a:buClr>
                <a:srgbClr val="1F497D"/>
              </a:buClr>
              <a:buSzPct val="90000"/>
              <a:defRPr/>
            </a:pP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 na fonte de 15%, como antecipação do imposto devido na declaração de ajuste anual</a:t>
            </a:r>
          </a:p>
        </p:txBody>
      </p:sp>
      <p:graphicFrame>
        <p:nvGraphicFramePr>
          <p:cNvPr id="24" name="Group 1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9437055"/>
              </p:ext>
            </p:extLst>
          </p:nvPr>
        </p:nvGraphicFramePr>
        <p:xfrm>
          <a:off x="760184" y="3719980"/>
          <a:ext cx="3570287" cy="1781174"/>
        </p:xfrm>
        <a:graphic>
          <a:graphicData uri="http://schemas.openxmlformats.org/drawingml/2006/table">
            <a:tbl>
              <a:tblPr/>
              <a:tblGrid>
                <a:gridCol w="22018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855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828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76129">
                <a:tc>
                  <a:txBody>
                    <a:bodyPr/>
                    <a:lstStyle/>
                    <a:p>
                      <a:pPr marL="0" marR="0" lvl="0" indent="0" algn="l" defTabSz="7588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Rendimentos</a:t>
                      </a:r>
                      <a:br>
                        <a:rPr kumimoji="0" lang="pt-B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pt-B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mensais (R$) </a:t>
                      </a:r>
                    </a:p>
                  </a:txBody>
                  <a:tcPr marL="36007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61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88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Alíquota incidente</a:t>
                      </a:r>
                    </a:p>
                  </a:txBody>
                  <a:tcPr marL="36007" marR="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61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88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Parcela a deduzir (R$)</a:t>
                      </a:r>
                    </a:p>
                  </a:txBody>
                  <a:tcPr marL="36007" marR="0" marT="0" marB="0" anchor="ctr" anchorCtr="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61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8625">
                <a:tc>
                  <a:txBody>
                    <a:bodyPr/>
                    <a:lstStyle/>
                    <a:p>
                      <a:pPr marL="0" marR="0" lvl="0" indent="0" algn="l" defTabSz="7588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Até R$ 1.903,98</a:t>
                      </a:r>
                    </a:p>
                  </a:txBody>
                  <a:tcPr marL="36007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061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88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36007" marR="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061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88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36007" marR="0" marT="0" marB="0" anchor="ctr" anchorCtr="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061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8625">
                <a:tc>
                  <a:txBody>
                    <a:bodyPr/>
                    <a:lstStyle/>
                    <a:p>
                      <a:pPr marL="0" marR="0" lvl="0" indent="0" algn="l" defTabSz="7588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Acima de 1.903,99 até 2.826,65</a:t>
                      </a:r>
                    </a:p>
                  </a:txBody>
                  <a:tcPr marL="36007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061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61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88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7,5%</a:t>
                      </a:r>
                    </a:p>
                  </a:txBody>
                  <a:tcPr marL="36007" marR="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061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61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88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142,80</a:t>
                      </a:r>
                    </a:p>
                  </a:txBody>
                  <a:tcPr marL="36007" marR="0" marT="0" marB="0" anchor="ctr" anchorCtr="1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F061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61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8625">
                <a:tc>
                  <a:txBody>
                    <a:bodyPr/>
                    <a:lstStyle/>
                    <a:p>
                      <a:pPr marL="0" marR="0" lvl="0" indent="0" algn="l" defTabSz="7588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Acima de 2.826,66 até 3.751,05</a:t>
                      </a:r>
                    </a:p>
                  </a:txBody>
                  <a:tcPr marL="36007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061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61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88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15,0%</a:t>
                      </a:r>
                    </a:p>
                  </a:txBody>
                  <a:tcPr marL="36007" marR="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061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61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88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354,80</a:t>
                      </a:r>
                    </a:p>
                  </a:txBody>
                  <a:tcPr marL="36007" marR="0" marT="0" marB="0" anchor="ctr" anchorCtr="1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F061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61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0545">
                <a:tc>
                  <a:txBody>
                    <a:bodyPr/>
                    <a:lstStyle/>
                    <a:p>
                      <a:pPr marL="0" marR="0" lvl="0" indent="0" algn="l" defTabSz="7588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Acima de 3.751,06 até 4.664,68</a:t>
                      </a:r>
                    </a:p>
                  </a:txBody>
                  <a:tcPr marL="36007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061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61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88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22,5%</a:t>
                      </a:r>
                    </a:p>
                  </a:txBody>
                  <a:tcPr marL="36007" marR="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061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61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88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636,13</a:t>
                      </a:r>
                    </a:p>
                  </a:txBody>
                  <a:tcPr marL="36007" marR="0" marT="0" marB="0" anchor="ctr" anchorCtr="1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F061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61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8625">
                <a:tc>
                  <a:txBody>
                    <a:bodyPr/>
                    <a:lstStyle/>
                    <a:p>
                      <a:pPr marL="0" marR="0" lvl="0" indent="0" algn="l" defTabSz="7588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Acima de 4.664,69</a:t>
                      </a:r>
                    </a:p>
                  </a:txBody>
                  <a:tcPr marL="36007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061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61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88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27,5%</a:t>
                      </a:r>
                    </a:p>
                  </a:txBody>
                  <a:tcPr marL="36007" marR="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061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61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88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869,36</a:t>
                      </a:r>
                    </a:p>
                  </a:txBody>
                  <a:tcPr marL="36007" marR="0" marT="0" marB="0" anchor="ctr" anchorCtr="1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F061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61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25" name="Retângulo 11"/>
          <p:cNvSpPr/>
          <p:nvPr/>
        </p:nvSpPr>
        <p:spPr>
          <a:xfrm>
            <a:off x="760184" y="1065436"/>
            <a:ext cx="3606800" cy="431800"/>
          </a:xfrm>
          <a:prstGeom prst="rect">
            <a:avLst/>
          </a:prstGeom>
          <a:solidFill>
            <a:srgbClr val="F06135"/>
          </a:solidFill>
          <a:ln w="190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REGIME PROGRESSIVO</a:t>
            </a:r>
            <a:endParaRPr lang="pt-BR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CaixaDeTexto 17"/>
          <p:cNvSpPr txBox="1">
            <a:spLocks noChangeArrowheads="1"/>
          </p:cNvSpPr>
          <p:nvPr/>
        </p:nvSpPr>
        <p:spPr bwMode="auto">
          <a:xfrm>
            <a:off x="2764102" y="5492292"/>
            <a:ext cx="1620812" cy="25853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pt-BR" sz="1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</a:rPr>
              <a:t>Tabela vigente em 2019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0" y="0"/>
            <a:ext cx="9144000" cy="894006"/>
          </a:xfrm>
          <a:prstGeom prst="rect">
            <a:avLst/>
          </a:prstGeom>
          <a:solidFill>
            <a:srgbClr val="F061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OPÇÕES DE TRIBUTAÇÃO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tângulo 12">
            <a:extLst>
              <a:ext uri="{FF2B5EF4-FFF2-40B4-BE49-F238E27FC236}">
                <a16:creationId xmlns:a16="http://schemas.microsoft.com/office/drawing/2014/main" xmlns="" id="{F37CA366-4806-486E-8810-BD9BAAA15EC1}"/>
              </a:ext>
            </a:extLst>
          </p:cNvPr>
          <p:cNvSpPr/>
          <p:nvPr/>
        </p:nvSpPr>
        <p:spPr>
          <a:xfrm>
            <a:off x="4949596" y="1538633"/>
            <a:ext cx="3305175" cy="644670"/>
          </a:xfrm>
          <a:prstGeom prst="rect">
            <a:avLst/>
          </a:prstGeom>
          <a:solidFill>
            <a:srgbClr val="EBEBEB"/>
          </a:solidFill>
          <a:ln w="190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pt-BR" sz="1200" dirty="0">
                <a:solidFill>
                  <a:srgbClr val="6060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Alíquota de acordo com o </a:t>
            </a:r>
            <a:r>
              <a:rPr lang="pt-BR" sz="1200" b="1" dirty="0">
                <a:solidFill>
                  <a:srgbClr val="6060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 de permanência</a:t>
            </a:r>
            <a:r>
              <a:rPr lang="pt-BR" sz="1200" dirty="0">
                <a:solidFill>
                  <a:srgbClr val="6060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cada contribuição no plano</a:t>
            </a:r>
            <a:endParaRPr lang="en-US" sz="1200" dirty="0">
              <a:solidFill>
                <a:srgbClr val="6060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xmlns="" id="{34EA5BB7-9C64-4EF6-9D40-797DC2BA0C42}"/>
              </a:ext>
            </a:extLst>
          </p:cNvPr>
          <p:cNvSpPr/>
          <p:nvPr/>
        </p:nvSpPr>
        <p:spPr>
          <a:xfrm>
            <a:off x="760184" y="1551333"/>
            <a:ext cx="3606800" cy="64467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200" dirty="0">
                <a:solidFill>
                  <a:srgbClr val="6060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Alíquota de acordo com o </a:t>
            </a:r>
            <a:r>
              <a:rPr lang="pt-BR" sz="1200" b="1" dirty="0">
                <a:solidFill>
                  <a:srgbClr val="6060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valor recebido</a:t>
            </a:r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xmlns="" id="{8BB1F2DA-14C5-4553-BC8F-F36D662E82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9943" y="5877272"/>
            <a:ext cx="4259480" cy="980729"/>
          </a:xfrm>
          <a:prstGeom prst="rect">
            <a:avLst/>
          </a:prstGeom>
          <a:solidFill>
            <a:srgbClr val="FFB200"/>
          </a:solidFill>
          <a:ln>
            <a:noFill/>
          </a:ln>
          <a:effectLst>
            <a:outerShdw dist="635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anchor="ctr"/>
          <a:lstStyle>
            <a:lvl1pPr eaLnBrk="0" hangingPunct="0">
              <a:defRPr sz="2800" b="1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altLang="pt-BR" sz="16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</a:t>
            </a:r>
            <a:r>
              <a:rPr lang="pt-BR" alt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Reserva Matemática </a:t>
            </a:r>
            <a:r>
              <a:rPr lang="pt-BR" altLang="pt-BR" sz="16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transferida conta como um </a:t>
            </a:r>
            <a:r>
              <a:rPr lang="pt-BR" alt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aporte inicial com ‘idade 0’</a:t>
            </a:r>
            <a:r>
              <a:rPr lang="pt-BR" altLang="pt-BR" sz="16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no Plano VI</a:t>
            </a:r>
            <a:endParaRPr lang="pt-BR" altLang="pt-BR" sz="1600" b="0" dirty="0">
              <a:solidFill>
                <a:srgbClr val="2FABE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15746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/>
      <p:bldP spid="26" grpId="0" animBg="1"/>
      <p:bldP spid="28" grpId="0" animBg="1"/>
      <p:bldP spid="20" grpId="0"/>
      <p:bldP spid="25" grpId="0" animBg="1"/>
      <p:bldP spid="23" grpId="0"/>
      <p:bldP spid="11" grpId="0" animBg="1"/>
      <p:bldP spid="12" grpId="0" animBg="1"/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tângulo 4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itle 4"/>
          <p:cNvSpPr txBox="1">
            <a:spLocks/>
          </p:cNvSpPr>
          <p:nvPr/>
        </p:nvSpPr>
        <p:spPr>
          <a:xfrm>
            <a:off x="0" y="503449"/>
            <a:ext cx="9144000" cy="532914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270000" tIns="81000" rIns="81000" bIns="81000" rtlCol="0" anchor="t" anchorCtr="0">
            <a:sp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1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450"/>
              </a:spcBef>
              <a:spcAft>
                <a:spcPts val="450"/>
              </a:spcAft>
            </a:pPr>
            <a:r>
              <a:rPr lang="pt-BR" sz="2400" dirty="0">
                <a:solidFill>
                  <a:srgbClr val="F16136"/>
                </a:solidFill>
              </a:rPr>
              <a:t>Mais Informações </a:t>
            </a:r>
            <a:r>
              <a:rPr lang="pt-BR" sz="2400" b="0" dirty="0" err="1">
                <a:solidFill>
                  <a:srgbClr val="F16136"/>
                </a:solidFill>
              </a:rPr>
              <a:t>Funssest</a:t>
            </a:r>
            <a:endParaRPr lang="en-US" sz="2400" b="0" dirty="0">
              <a:solidFill>
                <a:srgbClr val="F16136"/>
              </a:solidFill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1542163" y="3566368"/>
            <a:ext cx="3087420" cy="2378934"/>
            <a:chOff x="1542163" y="3566368"/>
            <a:chExt cx="3087420" cy="2378934"/>
          </a:xfrm>
        </p:grpSpPr>
        <p:sp>
          <p:nvSpPr>
            <p:cNvPr id="43" name="Retângulo 42"/>
            <p:cNvSpPr/>
            <p:nvPr/>
          </p:nvSpPr>
          <p:spPr>
            <a:xfrm>
              <a:off x="1542163" y="3645024"/>
              <a:ext cx="3087420" cy="2300278"/>
            </a:xfrm>
            <a:prstGeom prst="rect">
              <a:avLst/>
            </a:prstGeom>
            <a:solidFill>
              <a:srgbClr val="878787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tângulo 45"/>
            <p:cNvSpPr/>
            <p:nvPr/>
          </p:nvSpPr>
          <p:spPr>
            <a:xfrm>
              <a:off x="1576840" y="5170726"/>
              <a:ext cx="3052743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b="1" dirty="0">
                  <a:solidFill>
                    <a:schemeClr val="bg1"/>
                  </a:solidFill>
                </a:rPr>
                <a:t>Leia </a:t>
              </a:r>
              <a:r>
                <a:rPr lang="pt-BR" dirty="0">
                  <a:solidFill>
                    <a:schemeClr val="bg1"/>
                  </a:solidFill>
                </a:rPr>
                <a:t>as</a:t>
              </a:r>
              <a:r>
                <a:rPr lang="pt-BR" b="1" dirty="0">
                  <a:solidFill>
                    <a:schemeClr val="bg1"/>
                  </a:solidFill>
                </a:rPr>
                <a:t> alterações</a:t>
              </a:r>
              <a:r>
                <a:rPr lang="pt-BR" dirty="0">
                  <a:solidFill>
                    <a:schemeClr val="bg1"/>
                  </a:solidFill>
                </a:rPr>
                <a:t> </a:t>
              </a:r>
              <a:r>
                <a:rPr lang="pt-BR" sz="1600" dirty="0">
                  <a:solidFill>
                    <a:schemeClr val="bg1"/>
                  </a:solidFill>
                </a:rPr>
                <a:t>propostas nos Regulamentos</a:t>
              </a:r>
            </a:p>
          </p:txBody>
        </p:sp>
        <p:pic>
          <p:nvPicPr>
            <p:cNvPr id="2" name="Imagem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6828" y="3566368"/>
              <a:ext cx="1738089" cy="190680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cxnSp>
          <p:nvCxnSpPr>
            <p:cNvPr id="5" name="Conector reto 4"/>
            <p:cNvCxnSpPr/>
            <p:nvPr/>
          </p:nvCxnSpPr>
          <p:spPr>
            <a:xfrm>
              <a:off x="2800375" y="4178028"/>
              <a:ext cx="648072" cy="0"/>
            </a:xfrm>
            <a:prstGeom prst="line">
              <a:avLst/>
            </a:prstGeom>
            <a:ln w="38100">
              <a:solidFill>
                <a:srgbClr val="F161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to 14"/>
            <p:cNvCxnSpPr/>
            <p:nvPr/>
          </p:nvCxnSpPr>
          <p:spPr>
            <a:xfrm>
              <a:off x="2800375" y="4257213"/>
              <a:ext cx="648072" cy="0"/>
            </a:xfrm>
            <a:prstGeom prst="line">
              <a:avLst/>
            </a:prstGeom>
            <a:ln w="38100">
              <a:solidFill>
                <a:srgbClr val="F161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to 15"/>
            <p:cNvCxnSpPr/>
            <p:nvPr/>
          </p:nvCxnSpPr>
          <p:spPr>
            <a:xfrm>
              <a:off x="2800375" y="4336398"/>
              <a:ext cx="648072" cy="0"/>
            </a:xfrm>
            <a:prstGeom prst="line">
              <a:avLst/>
            </a:prstGeom>
            <a:ln w="38100">
              <a:solidFill>
                <a:srgbClr val="F161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to 16"/>
            <p:cNvCxnSpPr/>
            <p:nvPr/>
          </p:nvCxnSpPr>
          <p:spPr>
            <a:xfrm>
              <a:off x="2800375" y="4415583"/>
              <a:ext cx="648072" cy="0"/>
            </a:xfrm>
            <a:prstGeom prst="line">
              <a:avLst/>
            </a:prstGeom>
            <a:ln w="38100">
              <a:solidFill>
                <a:srgbClr val="F161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to 17"/>
            <p:cNvCxnSpPr/>
            <p:nvPr/>
          </p:nvCxnSpPr>
          <p:spPr>
            <a:xfrm>
              <a:off x="2800375" y="4494768"/>
              <a:ext cx="648072" cy="0"/>
            </a:xfrm>
            <a:prstGeom prst="line">
              <a:avLst/>
            </a:prstGeom>
            <a:ln w="38100">
              <a:solidFill>
                <a:srgbClr val="F161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to 18"/>
            <p:cNvCxnSpPr/>
            <p:nvPr/>
          </p:nvCxnSpPr>
          <p:spPr>
            <a:xfrm>
              <a:off x="2800375" y="4573953"/>
              <a:ext cx="648072" cy="0"/>
            </a:xfrm>
            <a:prstGeom prst="line">
              <a:avLst/>
            </a:prstGeom>
            <a:ln w="38100">
              <a:solidFill>
                <a:srgbClr val="F161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reto 19"/>
            <p:cNvCxnSpPr/>
            <p:nvPr/>
          </p:nvCxnSpPr>
          <p:spPr>
            <a:xfrm>
              <a:off x="2800375" y="4653136"/>
              <a:ext cx="648072" cy="0"/>
            </a:xfrm>
            <a:prstGeom prst="line">
              <a:avLst/>
            </a:prstGeom>
            <a:ln w="38100">
              <a:solidFill>
                <a:srgbClr val="F161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upo 9"/>
          <p:cNvGrpSpPr/>
          <p:nvPr/>
        </p:nvGrpSpPr>
        <p:grpSpPr>
          <a:xfrm>
            <a:off x="1542163" y="1266157"/>
            <a:ext cx="3087420" cy="2300278"/>
            <a:chOff x="1542163" y="1266157"/>
            <a:chExt cx="3087420" cy="2300278"/>
          </a:xfrm>
        </p:grpSpPr>
        <p:sp>
          <p:nvSpPr>
            <p:cNvPr id="4" name="Retângulo 3"/>
            <p:cNvSpPr/>
            <p:nvPr/>
          </p:nvSpPr>
          <p:spPr>
            <a:xfrm>
              <a:off x="1542163" y="1266157"/>
              <a:ext cx="3087420" cy="2300278"/>
            </a:xfrm>
            <a:prstGeom prst="rect">
              <a:avLst/>
            </a:prstGeom>
            <a:solidFill>
              <a:srgbClr val="F1613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tângulo 5"/>
            <p:cNvSpPr/>
            <p:nvPr/>
          </p:nvSpPr>
          <p:spPr>
            <a:xfrm>
              <a:off x="1576840" y="2732326"/>
              <a:ext cx="305274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dirty="0">
                  <a:solidFill>
                    <a:schemeClr val="bg1"/>
                  </a:solidFill>
                </a:rPr>
                <a:t>Ligue para:</a:t>
              </a:r>
            </a:p>
            <a:p>
              <a:pPr algn="ctr"/>
              <a:r>
                <a:rPr lang="pt-BR" b="1" dirty="0">
                  <a:solidFill>
                    <a:schemeClr val="bg1"/>
                  </a:solidFill>
                </a:rPr>
                <a:t>(27) 3348-1224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pic>
          <p:nvPicPr>
            <p:cNvPr id="8" name="Imagem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5933" y="1457942"/>
              <a:ext cx="1648984" cy="135445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7" name="Group 6"/>
          <p:cNvGrpSpPr/>
          <p:nvPr/>
        </p:nvGrpSpPr>
        <p:grpSpPr>
          <a:xfrm>
            <a:off x="4710565" y="3562295"/>
            <a:ext cx="3092871" cy="2383007"/>
            <a:chOff x="4710565" y="3562295"/>
            <a:chExt cx="3092871" cy="2383007"/>
          </a:xfrm>
        </p:grpSpPr>
        <p:sp>
          <p:nvSpPr>
            <p:cNvPr id="44" name="Retângulo 43"/>
            <p:cNvSpPr/>
            <p:nvPr/>
          </p:nvSpPr>
          <p:spPr>
            <a:xfrm>
              <a:off x="4716016" y="3645024"/>
              <a:ext cx="3087420" cy="2300278"/>
            </a:xfrm>
            <a:prstGeom prst="rect">
              <a:avLst/>
            </a:prstGeom>
            <a:solidFill>
              <a:srgbClr val="F1613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tângulo 47"/>
            <p:cNvSpPr/>
            <p:nvPr/>
          </p:nvSpPr>
          <p:spPr>
            <a:xfrm>
              <a:off x="4710565" y="5088694"/>
              <a:ext cx="305274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dirty="0">
                  <a:solidFill>
                    <a:schemeClr val="bg1"/>
                  </a:solidFill>
                </a:rPr>
                <a:t>Agende um</a:t>
              </a:r>
              <a:br>
                <a:rPr lang="pt-BR" dirty="0">
                  <a:solidFill>
                    <a:schemeClr val="bg1"/>
                  </a:solidFill>
                </a:rPr>
              </a:br>
              <a:r>
                <a:rPr lang="pt-BR" b="1" dirty="0">
                  <a:solidFill>
                    <a:schemeClr val="bg1"/>
                  </a:solidFill>
                </a:rPr>
                <a:t>atendimento presencial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pic>
          <p:nvPicPr>
            <p:cNvPr id="26" name="Imagem 2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994"/>
            <a:stretch/>
          </p:blipFill>
          <p:spPr>
            <a:xfrm>
              <a:off x="5525565" y="3562295"/>
              <a:ext cx="1422742" cy="157416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2" name="Grupo 11"/>
          <p:cNvGrpSpPr/>
          <p:nvPr/>
        </p:nvGrpSpPr>
        <p:grpSpPr>
          <a:xfrm>
            <a:off x="4710565" y="1266157"/>
            <a:ext cx="3092871" cy="2300278"/>
            <a:chOff x="4710565" y="1266157"/>
            <a:chExt cx="3092871" cy="2300278"/>
          </a:xfrm>
        </p:grpSpPr>
        <p:sp>
          <p:nvSpPr>
            <p:cNvPr id="35" name="Retângulo 34"/>
            <p:cNvSpPr/>
            <p:nvPr/>
          </p:nvSpPr>
          <p:spPr>
            <a:xfrm>
              <a:off x="4716016" y="1266157"/>
              <a:ext cx="3087420" cy="2300278"/>
            </a:xfrm>
            <a:prstGeom prst="rect">
              <a:avLst/>
            </a:prstGeom>
            <a:solidFill>
              <a:srgbClr val="878787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tângulo 44"/>
            <p:cNvSpPr/>
            <p:nvPr/>
          </p:nvSpPr>
          <p:spPr>
            <a:xfrm>
              <a:off x="4710565" y="2732326"/>
              <a:ext cx="305274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dirty="0">
                  <a:solidFill>
                    <a:schemeClr val="bg1"/>
                  </a:solidFill>
                </a:rPr>
                <a:t>Acesse:</a:t>
              </a:r>
            </a:p>
            <a:p>
              <a:pPr algn="ctr"/>
              <a:r>
                <a:rPr lang="pt-BR" b="1" dirty="0">
                  <a:solidFill>
                    <a:schemeClr val="bg1"/>
                  </a:solidFill>
                </a:rPr>
                <a:t>funssest</a:t>
              </a:r>
              <a:r>
                <a:rPr lang="pt-BR" dirty="0">
                  <a:solidFill>
                    <a:schemeClr val="bg1"/>
                  </a:solidFill>
                </a:rPr>
                <a:t>.com.br</a:t>
              </a:r>
            </a:p>
          </p:txBody>
        </p:sp>
        <p:pic>
          <p:nvPicPr>
            <p:cNvPr id="28" name="Imagem 2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0534" y="1416319"/>
              <a:ext cx="1864133" cy="148897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5660423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6D309C1D-6D4F-4EB8-9EFA-87264AC7407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xmlns="" id="{02DFC96B-9CFF-48FF-A1BA-929EB30D22B9}"/>
              </a:ext>
            </a:extLst>
          </p:cNvPr>
          <p:cNvSpPr txBox="1">
            <a:spLocks/>
          </p:cNvSpPr>
          <p:nvPr/>
        </p:nvSpPr>
        <p:spPr>
          <a:xfrm>
            <a:off x="0" y="503449"/>
            <a:ext cx="9144000" cy="532914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270000" tIns="81000" rIns="81000" bIns="81000" rtlCol="0" anchor="t" anchorCtr="0">
            <a:sp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1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450"/>
              </a:spcBef>
              <a:spcAft>
                <a:spcPts val="450"/>
              </a:spcAft>
            </a:pPr>
            <a:r>
              <a:rPr lang="pt-BR" sz="2400" dirty="0">
                <a:solidFill>
                  <a:srgbClr val="F16136"/>
                </a:solidFill>
              </a:rPr>
              <a:t>Nova Área no Site</a:t>
            </a:r>
            <a:endParaRPr lang="en-US" sz="2400" b="0" dirty="0">
              <a:solidFill>
                <a:srgbClr val="F16136"/>
              </a:solidFill>
            </a:endParaRPr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xmlns="" id="{2E2E004E-0BFF-4CD1-8986-AE3D75B8A452}"/>
              </a:ext>
            </a:extLst>
          </p:cNvPr>
          <p:cNvGrpSpPr/>
          <p:nvPr/>
        </p:nvGrpSpPr>
        <p:grpSpPr>
          <a:xfrm>
            <a:off x="403920" y="1051972"/>
            <a:ext cx="8374320" cy="1477868"/>
            <a:chOff x="251520" y="1166272"/>
            <a:chExt cx="8374320" cy="1477868"/>
          </a:xfrm>
        </p:grpSpPr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xmlns="" id="{FAA52994-F0E4-4A2A-9C94-8618B8C16C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101" t="5559" r="2650" b="34352"/>
            <a:stretch/>
          </p:blipFill>
          <p:spPr>
            <a:xfrm>
              <a:off x="390600" y="1302120"/>
              <a:ext cx="8122860" cy="1229444"/>
            </a:xfrm>
            <a:prstGeom prst="rect">
              <a:avLst/>
            </a:prstGeom>
          </p:spPr>
        </p:pic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xmlns="" id="{319B7554-2B42-4C56-919D-2B4767649A14}"/>
                </a:ext>
              </a:extLst>
            </p:cNvPr>
            <p:cNvSpPr/>
            <p:nvPr/>
          </p:nvSpPr>
          <p:spPr>
            <a:xfrm>
              <a:off x="251520" y="1166272"/>
              <a:ext cx="8374320" cy="1477868"/>
            </a:xfrm>
            <a:prstGeom prst="rect">
              <a:avLst/>
            </a:prstGeom>
            <a:noFill/>
            <a:ln>
              <a:solidFill>
                <a:srgbClr val="F061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C2B7482D-DB7E-4077-8087-E4FEDCEEDDF0}"/>
              </a:ext>
            </a:extLst>
          </p:cNvPr>
          <p:cNvGrpSpPr/>
          <p:nvPr/>
        </p:nvGrpSpPr>
        <p:grpSpPr>
          <a:xfrm>
            <a:off x="403920" y="2774092"/>
            <a:ext cx="5882580" cy="3751252"/>
            <a:chOff x="403920" y="2774092"/>
            <a:chExt cx="5882580" cy="3751252"/>
          </a:xfrm>
        </p:grpSpPr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xmlns="" id="{8DF4829A-A2BD-460A-8ED7-5DFC4CB407E3}"/>
                </a:ext>
              </a:extLst>
            </p:cNvPr>
            <p:cNvSpPr/>
            <p:nvPr/>
          </p:nvSpPr>
          <p:spPr>
            <a:xfrm>
              <a:off x="403920" y="2774092"/>
              <a:ext cx="5882580" cy="375125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061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0">
              <a:extLst>
                <a:ext uri="{FF2B5EF4-FFF2-40B4-BE49-F238E27FC236}">
                  <a16:creationId xmlns:a16="http://schemas.microsoft.com/office/drawing/2014/main" xmlns="" id="{D29E6CDD-B07B-4519-948B-A864A68312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966" t="16227" r="12285" b="5463"/>
            <a:stretch/>
          </p:blipFill>
          <p:spPr>
            <a:xfrm>
              <a:off x="525780" y="3406140"/>
              <a:ext cx="5623560" cy="3031616"/>
            </a:xfrm>
            <a:prstGeom prst="rect">
              <a:avLst/>
            </a:prstGeom>
          </p:spPr>
        </p:pic>
        <p:pic>
          <p:nvPicPr>
            <p:cNvPr id="16" name="Picture 10">
              <a:extLst>
                <a:ext uri="{FF2B5EF4-FFF2-40B4-BE49-F238E27FC236}">
                  <a16:creationId xmlns:a16="http://schemas.microsoft.com/office/drawing/2014/main" xmlns="" id="{224CF558-88D6-42AB-9FC7-B7E65FBAAD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966" t="4023" r="12285" b="90038"/>
            <a:stretch/>
          </p:blipFill>
          <p:spPr>
            <a:xfrm>
              <a:off x="573480" y="3163612"/>
              <a:ext cx="5623560" cy="229912"/>
            </a:xfrm>
            <a:prstGeom prst="rect">
              <a:avLst/>
            </a:prstGeom>
          </p:spPr>
        </p:pic>
      </p:grpSp>
      <p:sp>
        <p:nvSpPr>
          <p:cNvPr id="17" name="Forma Livre: Forma 16">
            <a:extLst>
              <a:ext uri="{FF2B5EF4-FFF2-40B4-BE49-F238E27FC236}">
                <a16:creationId xmlns:a16="http://schemas.microsoft.com/office/drawing/2014/main" xmlns="" id="{83056CCA-C49C-45D5-9D4A-EA1D56BBDCB1}"/>
              </a:ext>
            </a:extLst>
          </p:cNvPr>
          <p:cNvSpPr/>
          <p:nvPr/>
        </p:nvSpPr>
        <p:spPr>
          <a:xfrm>
            <a:off x="1417320" y="2407920"/>
            <a:ext cx="2522220" cy="739140"/>
          </a:xfrm>
          <a:custGeom>
            <a:avLst/>
            <a:gdLst>
              <a:gd name="connsiteX0" fmla="*/ 3322320 w 3322320"/>
              <a:gd name="connsiteY0" fmla="*/ 0 h 624840"/>
              <a:gd name="connsiteX1" fmla="*/ 3322320 w 3322320"/>
              <a:gd name="connsiteY1" fmla="*/ 441960 h 624840"/>
              <a:gd name="connsiteX2" fmla="*/ 0 w 3322320"/>
              <a:gd name="connsiteY2" fmla="*/ 441960 h 624840"/>
              <a:gd name="connsiteX3" fmla="*/ 0 w 3322320"/>
              <a:gd name="connsiteY3" fmla="*/ 624840 h 624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22320" h="624840">
                <a:moveTo>
                  <a:pt x="3322320" y="0"/>
                </a:moveTo>
                <a:lnTo>
                  <a:pt x="3322320" y="441960"/>
                </a:lnTo>
                <a:lnTo>
                  <a:pt x="0" y="441960"/>
                </a:lnTo>
                <a:lnTo>
                  <a:pt x="0" y="624840"/>
                </a:lnTo>
              </a:path>
            </a:pathLst>
          </a:custGeom>
          <a:noFill/>
          <a:ln w="38100">
            <a:solidFill>
              <a:schemeClr val="tx1">
                <a:lumMod val="75000"/>
                <a:lumOff val="25000"/>
              </a:schemeClr>
            </a:solidFill>
            <a:headEnd type="oval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80ECED05-F78E-41B3-AC9A-1192E19CC446}"/>
              </a:ext>
            </a:extLst>
          </p:cNvPr>
          <p:cNvGrpSpPr/>
          <p:nvPr/>
        </p:nvGrpSpPr>
        <p:grpSpPr>
          <a:xfrm>
            <a:off x="160020" y="4465320"/>
            <a:ext cx="7475220" cy="2202180"/>
            <a:chOff x="160020" y="4465320"/>
            <a:chExt cx="7475220" cy="2202180"/>
          </a:xfrm>
        </p:grpSpPr>
        <p:sp>
          <p:nvSpPr>
            <p:cNvPr id="26" name="Retângulo 25">
              <a:extLst>
                <a:ext uri="{FF2B5EF4-FFF2-40B4-BE49-F238E27FC236}">
                  <a16:creationId xmlns:a16="http://schemas.microsoft.com/office/drawing/2014/main" xmlns="" id="{8EC34F58-CC6F-4EF4-984E-39A7C033E420}"/>
                </a:ext>
              </a:extLst>
            </p:cNvPr>
            <p:cNvSpPr/>
            <p:nvPr/>
          </p:nvSpPr>
          <p:spPr>
            <a:xfrm>
              <a:off x="609600" y="4465320"/>
              <a:ext cx="1752600" cy="868680"/>
            </a:xfrm>
            <a:prstGeom prst="rect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orma Livre: Forma 26">
              <a:extLst>
                <a:ext uri="{FF2B5EF4-FFF2-40B4-BE49-F238E27FC236}">
                  <a16:creationId xmlns:a16="http://schemas.microsoft.com/office/drawing/2014/main" xmlns="" id="{3A483B6B-7584-46EB-A6BC-CDF96826AD99}"/>
                </a:ext>
              </a:extLst>
            </p:cNvPr>
            <p:cNvSpPr/>
            <p:nvPr/>
          </p:nvSpPr>
          <p:spPr>
            <a:xfrm>
              <a:off x="160020" y="4922520"/>
              <a:ext cx="7475220" cy="1744980"/>
            </a:xfrm>
            <a:custGeom>
              <a:avLst/>
              <a:gdLst>
                <a:gd name="connsiteX0" fmla="*/ 449580 w 7475220"/>
                <a:gd name="connsiteY0" fmla="*/ 0 h 1744980"/>
                <a:gd name="connsiteX1" fmla="*/ 0 w 7475220"/>
                <a:gd name="connsiteY1" fmla="*/ 0 h 1744980"/>
                <a:gd name="connsiteX2" fmla="*/ 0 w 7475220"/>
                <a:gd name="connsiteY2" fmla="*/ 1744980 h 1744980"/>
                <a:gd name="connsiteX3" fmla="*/ 7475220 w 7475220"/>
                <a:gd name="connsiteY3" fmla="*/ 1744980 h 1744980"/>
                <a:gd name="connsiteX4" fmla="*/ 7475220 w 7475220"/>
                <a:gd name="connsiteY4" fmla="*/ 1242060 h 174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75220" h="1744980">
                  <a:moveTo>
                    <a:pt x="449580" y="0"/>
                  </a:moveTo>
                  <a:lnTo>
                    <a:pt x="0" y="0"/>
                  </a:lnTo>
                  <a:lnTo>
                    <a:pt x="0" y="1744980"/>
                  </a:lnTo>
                  <a:lnTo>
                    <a:pt x="7475220" y="1744980"/>
                  </a:lnTo>
                  <a:lnTo>
                    <a:pt x="7475220" y="1242060"/>
                  </a:lnTo>
                </a:path>
              </a:pathLst>
            </a:cu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3" name="Imagem 22">
            <a:extLst>
              <a:ext uri="{FF2B5EF4-FFF2-40B4-BE49-F238E27FC236}">
                <a16:creationId xmlns:a16="http://schemas.microsoft.com/office/drawing/2014/main" xmlns="" id="{CBA0B367-D0CE-4106-B0D2-2FCF9CB3C8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2983">
            <a:off x="6393041" y="3757819"/>
            <a:ext cx="1716777" cy="2275571"/>
          </a:xfrm>
          <a:prstGeom prst="rect">
            <a:avLst/>
          </a:prstGeom>
          <a:effectLst>
            <a:outerShdw blurRad="50800" dist="101600" dir="2700000" algn="tl" rotWithShape="0">
              <a:prstClr val="black">
                <a:alpha val="26000"/>
              </a:prstClr>
            </a:outerShdw>
          </a:effectLst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xmlns="" id="{A6E3ACD6-924B-4B89-AF9A-42B1C1024E5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9803">
            <a:off x="7058890" y="4177961"/>
            <a:ext cx="1716777" cy="2275571"/>
          </a:xfrm>
          <a:prstGeom prst="rect">
            <a:avLst/>
          </a:prstGeom>
          <a:effectLst>
            <a:outerShdw blurRad="50800" dist="101600" dir="2700000" algn="tl" rotWithShape="0">
              <a:prstClr val="black">
                <a:alpha val="26000"/>
              </a:prstClr>
            </a:outerShdw>
          </a:effectLst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xmlns="" id="{944C0D00-6BCA-43BF-B3D1-A0F73BC78FB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885" y="2703233"/>
            <a:ext cx="1314949" cy="2705100"/>
          </a:xfrm>
          <a:prstGeom prst="rect">
            <a:avLst/>
          </a:prstGeom>
          <a:effectLst>
            <a:outerShdw blurRad="50800" dist="101600" dir="2700000" algn="tl" rotWithShape="0">
              <a:prstClr val="black">
                <a:alpha val="26000"/>
              </a:prstClr>
            </a:outerShdw>
          </a:effectLst>
        </p:spPr>
      </p:pic>
      <p:sp>
        <p:nvSpPr>
          <p:cNvPr id="20" name="Retângulo 25">
            <a:extLst>
              <a:ext uri="{FF2B5EF4-FFF2-40B4-BE49-F238E27FC236}">
                <a16:creationId xmlns:a16="http://schemas.microsoft.com/office/drawing/2014/main" xmlns="" id="{E84BFBFF-088E-46A1-BBCC-8786010880F2}"/>
              </a:ext>
            </a:extLst>
          </p:cNvPr>
          <p:cNvSpPr/>
          <p:nvPr/>
        </p:nvSpPr>
        <p:spPr>
          <a:xfrm>
            <a:off x="3275856" y="1195210"/>
            <a:ext cx="1368152" cy="1222054"/>
          </a:xfrm>
          <a:prstGeom prst="rect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87670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16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Obrigado</a:t>
            </a:r>
            <a:endParaRPr lang="en-US" sz="6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542554"/>
      </p:ext>
    </p:extLst>
  </p:cSld>
  <p:clrMapOvr>
    <a:masterClrMapping/>
  </p:clrMapOvr>
  <p:transition spd="slow">
    <p:strips dir="l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619672" y="0"/>
            <a:ext cx="7524328" cy="6885384"/>
          </a:xfrm>
          <a:prstGeom prst="rect">
            <a:avLst/>
          </a:prstGeom>
          <a:solidFill>
            <a:srgbClr val="878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o 11"/>
          <p:cNvSpPr/>
          <p:nvPr/>
        </p:nvSpPr>
        <p:spPr>
          <a:xfrm rot="18669565">
            <a:off x="958466" y="1295299"/>
            <a:ext cx="2676525" cy="2747963"/>
          </a:xfrm>
          <a:prstGeom prst="arc">
            <a:avLst/>
          </a:prstGeom>
          <a:ln>
            <a:solidFill>
              <a:schemeClr val="bg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towerswatson.com</a:t>
            </a:r>
          </a:p>
        </p:txBody>
      </p:sp>
      <p:sp>
        <p:nvSpPr>
          <p:cNvPr id="3" name="Retângulo 2"/>
          <p:cNvSpPr/>
          <p:nvPr/>
        </p:nvSpPr>
        <p:spPr>
          <a:xfrm>
            <a:off x="3112862" y="1833786"/>
            <a:ext cx="549158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>
                <a:solidFill>
                  <a:schemeClr val="bg1">
                    <a:lumMod val="95000"/>
                  </a:schemeClr>
                </a:solidFill>
              </a:rPr>
              <a:t>Alinhado aos movimentos dos Fundos de Pensão no Brasil e no mundo, e em continuidade às mudanças iniciadas em 2015, o Plano de Benefícios, na modalidade de Benefício Definido, está sendo alterado para prever o seu </a:t>
            </a:r>
            <a:r>
              <a:rPr lang="pt-BR" sz="1600" dirty="0" err="1">
                <a:solidFill>
                  <a:schemeClr val="bg1">
                    <a:lumMod val="95000"/>
                  </a:schemeClr>
                </a:solidFill>
              </a:rPr>
              <a:t>saldamento</a:t>
            </a:r>
            <a:r>
              <a:rPr lang="pt-BR" sz="1600" dirty="0">
                <a:solidFill>
                  <a:schemeClr val="bg1">
                    <a:lumMod val="95000"/>
                  </a:schemeClr>
                </a:solidFill>
              </a:rPr>
              <a:t> e a possibilidade de migração dos participantes para o novo Plano VI, na modalidade de Contribuição Definida.</a:t>
            </a:r>
          </a:p>
          <a:p>
            <a:endParaRPr lang="pt-BR" sz="16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pt-BR" sz="1600" dirty="0">
                <a:solidFill>
                  <a:schemeClr val="bg1">
                    <a:lumMod val="95000"/>
                  </a:schemeClr>
                </a:solidFill>
              </a:rPr>
              <a:t>O objetivo desta alteração é mitigar os riscos do programa previdenciário, tornando-o sustentável no longo prazo e mantendo a reserva constituída dos participantes com a possibilidade de realizar as contribuições futuras em um plano mais moderno e flexível.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31887" y="338153"/>
            <a:ext cx="3888432" cy="840690"/>
          </a:xfrm>
          <a:noFill/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270000" tIns="81000" rIns="81000" bIns="81000" rtlCol="0" anchor="t" anchorCtr="0">
            <a:spAutoFit/>
          </a:bodyPr>
          <a:lstStyle/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pt-BR" sz="4400" dirty="0">
                <a:solidFill>
                  <a:srgbClr val="F9EFDE"/>
                </a:solidFill>
              </a:rPr>
              <a:t>Introdução              </a:t>
            </a:r>
            <a:endParaRPr lang="en-US" sz="4400" dirty="0">
              <a:solidFill>
                <a:srgbClr val="F9EFDE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3112862" y="544522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b="1" dirty="0">
                <a:solidFill>
                  <a:srgbClr val="F9EFDE"/>
                </a:solidFill>
              </a:rPr>
              <a:t>Nesta apresentação serão abordados os aspectos desse processo.</a:t>
            </a:r>
            <a:endParaRPr lang="en-US" b="1" dirty="0">
              <a:solidFill>
                <a:srgbClr val="F9EFDE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9768" y="1124744"/>
            <a:ext cx="3246438" cy="5949950"/>
            <a:chOff x="69768" y="1124744"/>
            <a:chExt cx="3246438" cy="5949950"/>
          </a:xfrm>
        </p:grpSpPr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69768" y="1124744"/>
              <a:ext cx="3246438" cy="594995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32000"/>
                </a:prstClr>
              </a:outerShdw>
            </a:effectLst>
          </p:spPr>
        </p:pic>
        <p:pic>
          <p:nvPicPr>
            <p:cNvPr id="11" name="Imagem 7"/>
            <p:cNvPicPr>
              <a:picLocks noChangeAspect="1"/>
            </p:cNvPicPr>
            <p:nvPr/>
          </p:nvPicPr>
          <p:blipFill>
            <a:blip r:embed="rId4" cstate="print">
              <a:grayscl/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6893" y="1556792"/>
              <a:ext cx="935038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" name="Imagem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8313" y="5603355"/>
            <a:ext cx="1837451" cy="147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40280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8CC57452-1884-4966-8286-95D26493888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594C3913-C802-4E0E-BBEC-FCED7063DC6C}"/>
              </a:ext>
            </a:extLst>
          </p:cNvPr>
          <p:cNvGrpSpPr/>
          <p:nvPr/>
        </p:nvGrpSpPr>
        <p:grpSpPr>
          <a:xfrm>
            <a:off x="1657499" y="4405414"/>
            <a:ext cx="7486501" cy="1047764"/>
            <a:chOff x="1657499" y="4405414"/>
            <a:chExt cx="7486501" cy="1047764"/>
          </a:xfrm>
        </p:grpSpPr>
        <p:cxnSp>
          <p:nvCxnSpPr>
            <p:cNvPr id="111" name="Conector reto 110">
              <a:extLst>
                <a:ext uri="{FF2B5EF4-FFF2-40B4-BE49-F238E27FC236}">
                  <a16:creationId xmlns:a16="http://schemas.microsoft.com/office/drawing/2014/main" xmlns="" id="{E05755A0-8832-485A-B535-3015E94A8B44}"/>
                </a:ext>
              </a:extLst>
            </p:cNvPr>
            <p:cNvCxnSpPr/>
            <p:nvPr/>
          </p:nvCxnSpPr>
          <p:spPr>
            <a:xfrm>
              <a:off x="2555776" y="4759084"/>
              <a:ext cx="6588224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Conector reto 111">
              <a:extLst>
                <a:ext uri="{FF2B5EF4-FFF2-40B4-BE49-F238E27FC236}">
                  <a16:creationId xmlns:a16="http://schemas.microsoft.com/office/drawing/2014/main" xmlns="" id="{97F6A00B-FDB8-41A8-BBA2-52A00DAA0D3F}"/>
                </a:ext>
              </a:extLst>
            </p:cNvPr>
            <p:cNvCxnSpPr/>
            <p:nvPr/>
          </p:nvCxnSpPr>
          <p:spPr>
            <a:xfrm>
              <a:off x="2555776" y="5434974"/>
              <a:ext cx="6588224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7504659F-11ED-4B61-A971-B41EB4189F68}"/>
                </a:ext>
              </a:extLst>
            </p:cNvPr>
            <p:cNvGrpSpPr/>
            <p:nvPr/>
          </p:nvGrpSpPr>
          <p:grpSpPr>
            <a:xfrm>
              <a:off x="1657499" y="4405414"/>
              <a:ext cx="1060961" cy="884552"/>
              <a:chOff x="1657499" y="4405414"/>
              <a:chExt cx="1060961" cy="884552"/>
            </a:xfrm>
          </p:grpSpPr>
          <p:sp>
            <p:nvSpPr>
              <p:cNvPr id="100" name="Retângulo 99">
                <a:extLst>
                  <a:ext uri="{FF2B5EF4-FFF2-40B4-BE49-F238E27FC236}">
                    <a16:creationId xmlns:a16="http://schemas.microsoft.com/office/drawing/2014/main" xmlns="" id="{9D35BED2-4473-44E1-A13A-3D38A0ECD8E2}"/>
                  </a:ext>
                </a:extLst>
              </p:cNvPr>
              <p:cNvSpPr/>
              <p:nvPr/>
            </p:nvSpPr>
            <p:spPr>
              <a:xfrm>
                <a:off x="2468528" y="4405414"/>
                <a:ext cx="134863" cy="679757"/>
              </a:xfrm>
              <a:prstGeom prst="rect">
                <a:avLst/>
              </a:prstGeom>
              <a:solidFill>
                <a:srgbClr val="6060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8" name="Agrupar 77">
                <a:extLst>
                  <a:ext uri="{FF2B5EF4-FFF2-40B4-BE49-F238E27FC236}">
                    <a16:creationId xmlns:a16="http://schemas.microsoft.com/office/drawing/2014/main" xmlns="" id="{7E741DC8-6649-4F91-B608-FB87753BDAAC}"/>
                  </a:ext>
                </a:extLst>
              </p:cNvPr>
              <p:cNvGrpSpPr/>
              <p:nvPr/>
            </p:nvGrpSpPr>
            <p:grpSpPr>
              <a:xfrm>
                <a:off x="1657499" y="4935699"/>
                <a:ext cx="1060961" cy="354267"/>
                <a:chOff x="2624104" y="332656"/>
                <a:chExt cx="1635032" cy="545956"/>
              </a:xfrm>
            </p:grpSpPr>
            <p:sp>
              <p:nvSpPr>
                <p:cNvPr id="79" name="Elipse 78">
                  <a:extLst>
                    <a:ext uri="{FF2B5EF4-FFF2-40B4-BE49-F238E27FC236}">
                      <a16:creationId xmlns:a16="http://schemas.microsoft.com/office/drawing/2014/main" xmlns="" id="{1C4D136E-CF40-4F4E-9669-F0D1028720DF}"/>
                    </a:ext>
                  </a:extLst>
                </p:cNvPr>
                <p:cNvSpPr/>
                <p:nvPr/>
              </p:nvSpPr>
              <p:spPr>
                <a:xfrm>
                  <a:off x="3713180" y="332656"/>
                  <a:ext cx="545956" cy="545956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76200">
                  <a:solidFill>
                    <a:srgbClr val="60606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Retângulo 16">
                  <a:extLst>
                    <a:ext uri="{FF2B5EF4-FFF2-40B4-BE49-F238E27FC236}">
                      <a16:creationId xmlns:a16="http://schemas.microsoft.com/office/drawing/2014/main" xmlns="" id="{BCD9865F-143B-47DC-9097-156D58B1B27E}"/>
                    </a:ext>
                  </a:extLst>
                </p:cNvPr>
                <p:cNvSpPr/>
                <p:nvPr/>
              </p:nvSpPr>
              <p:spPr>
                <a:xfrm>
                  <a:off x="2624104" y="416516"/>
                  <a:ext cx="1098856" cy="40316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r"/>
                  <a:r>
                    <a:rPr lang="pt-BR" sz="1100" b="1" dirty="0">
                      <a:solidFill>
                        <a:srgbClr val="606062"/>
                      </a:solidFill>
                    </a:rPr>
                    <a:t>AGORA</a:t>
                  </a:r>
                  <a:endParaRPr lang="pt-BR" sz="1100" dirty="0">
                    <a:solidFill>
                      <a:srgbClr val="606062"/>
                    </a:solidFill>
                  </a:endParaRPr>
                </a:p>
              </p:txBody>
            </p:sp>
          </p:grpSp>
        </p:grpSp>
        <p:sp>
          <p:nvSpPr>
            <p:cNvPr id="113" name="Retângulo 35">
              <a:extLst>
                <a:ext uri="{FF2B5EF4-FFF2-40B4-BE49-F238E27FC236}">
                  <a16:creationId xmlns:a16="http://schemas.microsoft.com/office/drawing/2014/main" xmlns="" id="{CED97E46-5ADB-4414-B55D-874CD4C98FB9}"/>
                </a:ext>
              </a:extLst>
            </p:cNvPr>
            <p:cNvSpPr/>
            <p:nvPr/>
          </p:nvSpPr>
          <p:spPr>
            <a:xfrm>
              <a:off x="2862625" y="4745292"/>
              <a:ext cx="6053448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35731" indent="-135731">
                <a:buClr>
                  <a:srgbClr val="F06135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pt-BR" sz="1000" dirty="0">
                  <a:solidFill>
                    <a:srgbClr val="606062"/>
                  </a:solidFill>
                </a:rPr>
                <a:t>Apuração dos direitos acumulados de cada participante (cálculo do valor do benefício saldado e  avaliação atuarial para apuração da reserva matemática individual de migração)</a:t>
              </a:r>
            </a:p>
            <a:p>
              <a:pPr marL="135731" indent="-135731">
                <a:buClr>
                  <a:srgbClr val="F06135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pt-BR" sz="1000" dirty="0">
                  <a:solidFill>
                    <a:srgbClr val="606062"/>
                  </a:solidFill>
                </a:rPr>
                <a:t>Preparação dos materiais de comunicação e dos instrumentos de transação para opção pela migração da reserva para o Plano VI 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3E50C696-B7A9-4A62-9765-BC38E11A66A7}"/>
              </a:ext>
            </a:extLst>
          </p:cNvPr>
          <p:cNvGrpSpPr/>
          <p:nvPr/>
        </p:nvGrpSpPr>
        <p:grpSpPr>
          <a:xfrm>
            <a:off x="1685471" y="3745148"/>
            <a:ext cx="7458529" cy="914174"/>
            <a:chOff x="1685471" y="3745148"/>
            <a:chExt cx="7458529" cy="914174"/>
          </a:xfrm>
        </p:grpSpPr>
        <p:cxnSp>
          <p:nvCxnSpPr>
            <p:cNvPr id="110" name="Conector reto 109">
              <a:extLst>
                <a:ext uri="{FF2B5EF4-FFF2-40B4-BE49-F238E27FC236}">
                  <a16:creationId xmlns:a16="http://schemas.microsoft.com/office/drawing/2014/main" xmlns="" id="{BA8E63E7-9D40-4685-9838-9FF1AB3EA1FB}"/>
                </a:ext>
              </a:extLst>
            </p:cNvPr>
            <p:cNvCxnSpPr/>
            <p:nvPr/>
          </p:nvCxnSpPr>
          <p:spPr>
            <a:xfrm>
              <a:off x="2555776" y="4083194"/>
              <a:ext cx="6588224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tângulo 67">
              <a:extLst>
                <a:ext uri="{FF2B5EF4-FFF2-40B4-BE49-F238E27FC236}">
                  <a16:creationId xmlns:a16="http://schemas.microsoft.com/office/drawing/2014/main" xmlns="" id="{1DA15730-EBE7-4550-A2B7-39092C63527C}"/>
                </a:ext>
              </a:extLst>
            </p:cNvPr>
            <p:cNvSpPr/>
            <p:nvPr/>
          </p:nvSpPr>
          <p:spPr>
            <a:xfrm>
              <a:off x="2468528" y="3745148"/>
              <a:ext cx="134863" cy="751302"/>
            </a:xfrm>
            <a:prstGeom prst="rect">
              <a:avLst/>
            </a:prstGeom>
            <a:solidFill>
              <a:srgbClr val="F061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1" name="Agrupar 80">
              <a:extLst>
                <a:ext uri="{FF2B5EF4-FFF2-40B4-BE49-F238E27FC236}">
                  <a16:creationId xmlns:a16="http://schemas.microsoft.com/office/drawing/2014/main" xmlns="" id="{849197E8-DAC4-4A4C-9DFC-63CD9D7D2E2F}"/>
                </a:ext>
              </a:extLst>
            </p:cNvPr>
            <p:cNvGrpSpPr/>
            <p:nvPr/>
          </p:nvGrpSpPr>
          <p:grpSpPr>
            <a:xfrm>
              <a:off x="1685471" y="4259212"/>
              <a:ext cx="1032989" cy="354267"/>
              <a:chOff x="2667211" y="332656"/>
              <a:chExt cx="1591925" cy="545956"/>
            </a:xfrm>
          </p:grpSpPr>
          <p:sp>
            <p:nvSpPr>
              <p:cNvPr id="82" name="Elipse 81">
                <a:extLst>
                  <a:ext uri="{FF2B5EF4-FFF2-40B4-BE49-F238E27FC236}">
                    <a16:creationId xmlns:a16="http://schemas.microsoft.com/office/drawing/2014/main" xmlns="" id="{4EC1863F-A2C4-402B-B9BE-883299AA3168}"/>
                  </a:ext>
                </a:extLst>
              </p:cNvPr>
              <p:cNvSpPr/>
              <p:nvPr/>
            </p:nvSpPr>
            <p:spPr>
              <a:xfrm>
                <a:off x="3713180" y="332656"/>
                <a:ext cx="545956" cy="54595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76200">
                <a:solidFill>
                  <a:srgbClr val="F0613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3" name="Retângulo 16">
                <a:extLst>
                  <a:ext uri="{FF2B5EF4-FFF2-40B4-BE49-F238E27FC236}">
                    <a16:creationId xmlns:a16="http://schemas.microsoft.com/office/drawing/2014/main" xmlns="" id="{A4B4CE21-3446-4162-9165-E8A35D8657C9}"/>
                  </a:ext>
                </a:extLst>
              </p:cNvPr>
              <p:cNvSpPr/>
              <p:nvPr/>
            </p:nvSpPr>
            <p:spPr>
              <a:xfrm>
                <a:off x="2667211" y="416516"/>
                <a:ext cx="1055747" cy="4031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pt-BR" sz="1100" b="1" dirty="0">
                    <a:solidFill>
                      <a:srgbClr val="F16136"/>
                    </a:solidFill>
                  </a:rPr>
                  <a:t>dez/18</a:t>
                </a:r>
                <a:endParaRPr lang="pt-BR" sz="1100" dirty="0">
                  <a:solidFill>
                    <a:srgbClr val="F16136"/>
                  </a:solidFill>
                </a:endParaRPr>
              </a:p>
            </p:txBody>
          </p:sp>
        </p:grpSp>
        <p:sp>
          <p:nvSpPr>
            <p:cNvPr id="108" name="Retângulo 35">
              <a:extLst>
                <a:ext uri="{FF2B5EF4-FFF2-40B4-BE49-F238E27FC236}">
                  <a16:creationId xmlns:a16="http://schemas.microsoft.com/office/drawing/2014/main" xmlns="" id="{234AF614-BA35-4B46-B03D-D96339796681}"/>
                </a:ext>
              </a:extLst>
            </p:cNvPr>
            <p:cNvSpPr/>
            <p:nvPr/>
          </p:nvSpPr>
          <p:spPr>
            <a:xfrm>
              <a:off x="2862625" y="4259212"/>
              <a:ext cx="605344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35731" indent="-135731">
                <a:buClr>
                  <a:srgbClr val="F06135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pt-BR" sz="1000" dirty="0">
                  <a:solidFill>
                    <a:srgbClr val="606062"/>
                  </a:solidFill>
                </a:rPr>
                <a:t>Aprovação do processo pela PREVIC</a:t>
              </a:r>
              <a:br>
                <a:rPr lang="pt-BR" sz="1000" dirty="0">
                  <a:solidFill>
                    <a:srgbClr val="606062"/>
                  </a:solidFill>
                </a:rPr>
              </a:br>
              <a:r>
                <a:rPr lang="pt-BR" sz="1000" dirty="0">
                  <a:solidFill>
                    <a:srgbClr val="606062"/>
                  </a:solidFill>
                </a:rPr>
                <a:t>(Portaria 1.202 de 21/12/2018, publicada no D.O.U de 28/12/2018)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A34AE158-B92D-47A8-8D15-B8F6DF79AE55}"/>
              </a:ext>
            </a:extLst>
          </p:cNvPr>
          <p:cNvGrpSpPr/>
          <p:nvPr/>
        </p:nvGrpSpPr>
        <p:grpSpPr>
          <a:xfrm>
            <a:off x="1685471" y="3053635"/>
            <a:ext cx="7458529" cy="883357"/>
            <a:chOff x="1685471" y="3053635"/>
            <a:chExt cx="7458529" cy="883357"/>
          </a:xfrm>
        </p:grpSpPr>
        <p:cxnSp>
          <p:nvCxnSpPr>
            <p:cNvPr id="103" name="Conector reto 108">
              <a:extLst>
                <a:ext uri="{FF2B5EF4-FFF2-40B4-BE49-F238E27FC236}">
                  <a16:creationId xmlns:a16="http://schemas.microsoft.com/office/drawing/2014/main" xmlns="" id="{699C2C07-BA42-43E0-9DFB-9B09825216E8}"/>
                </a:ext>
              </a:extLst>
            </p:cNvPr>
            <p:cNvCxnSpPr/>
            <p:nvPr/>
          </p:nvCxnSpPr>
          <p:spPr>
            <a:xfrm>
              <a:off x="2555776" y="3462168"/>
              <a:ext cx="6588224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tângulo 67">
              <a:extLst>
                <a:ext uri="{FF2B5EF4-FFF2-40B4-BE49-F238E27FC236}">
                  <a16:creationId xmlns:a16="http://schemas.microsoft.com/office/drawing/2014/main" xmlns="" id="{C3C35C42-B0EF-413D-977A-4826B079A94E}"/>
                </a:ext>
              </a:extLst>
            </p:cNvPr>
            <p:cNvSpPr/>
            <p:nvPr/>
          </p:nvSpPr>
          <p:spPr>
            <a:xfrm>
              <a:off x="2468528" y="3053635"/>
              <a:ext cx="134863" cy="714311"/>
            </a:xfrm>
            <a:prstGeom prst="rect">
              <a:avLst/>
            </a:prstGeom>
            <a:solidFill>
              <a:srgbClr val="F061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4" name="Agrupar 83">
              <a:extLst>
                <a:ext uri="{FF2B5EF4-FFF2-40B4-BE49-F238E27FC236}">
                  <a16:creationId xmlns:a16="http://schemas.microsoft.com/office/drawing/2014/main" xmlns="" id="{937674E1-9565-4884-B021-DBA54A8A84CB}"/>
                </a:ext>
              </a:extLst>
            </p:cNvPr>
            <p:cNvGrpSpPr/>
            <p:nvPr/>
          </p:nvGrpSpPr>
          <p:grpSpPr>
            <a:xfrm>
              <a:off x="1685471" y="3582725"/>
              <a:ext cx="1032989" cy="354267"/>
              <a:chOff x="2667211" y="332656"/>
              <a:chExt cx="1591925" cy="545956"/>
            </a:xfrm>
          </p:grpSpPr>
          <p:sp>
            <p:nvSpPr>
              <p:cNvPr id="85" name="Elipse 84">
                <a:extLst>
                  <a:ext uri="{FF2B5EF4-FFF2-40B4-BE49-F238E27FC236}">
                    <a16:creationId xmlns:a16="http://schemas.microsoft.com/office/drawing/2014/main" xmlns="" id="{E895E903-DEEC-453C-BE81-EA3078FB8A06}"/>
                  </a:ext>
                </a:extLst>
              </p:cNvPr>
              <p:cNvSpPr/>
              <p:nvPr/>
            </p:nvSpPr>
            <p:spPr>
              <a:xfrm>
                <a:off x="3713180" y="332656"/>
                <a:ext cx="545956" cy="54595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76200">
                <a:solidFill>
                  <a:srgbClr val="F0613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6" name="Retângulo 16">
                <a:extLst>
                  <a:ext uri="{FF2B5EF4-FFF2-40B4-BE49-F238E27FC236}">
                    <a16:creationId xmlns:a16="http://schemas.microsoft.com/office/drawing/2014/main" xmlns="" id="{2BD8C370-EF68-4B4D-88AC-F7EF9F10EE58}"/>
                  </a:ext>
                </a:extLst>
              </p:cNvPr>
              <p:cNvSpPr/>
              <p:nvPr/>
            </p:nvSpPr>
            <p:spPr>
              <a:xfrm>
                <a:off x="2667211" y="416516"/>
                <a:ext cx="1055747" cy="4031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pt-BR" sz="1100" b="1" dirty="0">
                    <a:solidFill>
                      <a:srgbClr val="F16136"/>
                    </a:solidFill>
                  </a:rPr>
                  <a:t>set/18</a:t>
                </a:r>
                <a:endParaRPr lang="pt-BR" sz="1100" dirty="0">
                  <a:solidFill>
                    <a:srgbClr val="F16136"/>
                  </a:solidFill>
                </a:endParaRPr>
              </a:p>
            </p:txBody>
          </p:sp>
        </p:grpSp>
        <p:sp>
          <p:nvSpPr>
            <p:cNvPr id="74" name="Retângulo 35">
              <a:extLst>
                <a:ext uri="{FF2B5EF4-FFF2-40B4-BE49-F238E27FC236}">
                  <a16:creationId xmlns:a16="http://schemas.microsoft.com/office/drawing/2014/main" xmlns="" id="{A8FA6204-0763-440E-98D9-1A1168201C41}"/>
                </a:ext>
              </a:extLst>
            </p:cNvPr>
            <p:cNvSpPr/>
            <p:nvPr/>
          </p:nvSpPr>
          <p:spPr>
            <a:xfrm>
              <a:off x="2862625" y="3652530"/>
              <a:ext cx="6053448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35731" indent="-135731">
                <a:buClr>
                  <a:srgbClr val="F06135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pt-BR" sz="1000" dirty="0">
                  <a:solidFill>
                    <a:srgbClr val="606062"/>
                  </a:solidFill>
                </a:rPr>
                <a:t>Nova submissão do processo à PREVIC em atendimento às exigências 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5113AAA9-CC93-4CF5-B14D-F2F0D36608FF}"/>
              </a:ext>
            </a:extLst>
          </p:cNvPr>
          <p:cNvGrpSpPr/>
          <p:nvPr/>
        </p:nvGrpSpPr>
        <p:grpSpPr>
          <a:xfrm>
            <a:off x="1685471" y="2377745"/>
            <a:ext cx="7458529" cy="1114250"/>
            <a:chOff x="1685471" y="2377745"/>
            <a:chExt cx="7458529" cy="1114250"/>
          </a:xfrm>
        </p:grpSpPr>
        <p:cxnSp>
          <p:nvCxnSpPr>
            <p:cNvPr id="107" name="Conector reto 106">
              <a:extLst>
                <a:ext uri="{FF2B5EF4-FFF2-40B4-BE49-F238E27FC236}">
                  <a16:creationId xmlns:a16="http://schemas.microsoft.com/office/drawing/2014/main" xmlns="" id="{5B0C4B9D-F131-47FF-AAC9-9995B111335C}"/>
                </a:ext>
              </a:extLst>
            </p:cNvPr>
            <p:cNvCxnSpPr/>
            <p:nvPr/>
          </p:nvCxnSpPr>
          <p:spPr>
            <a:xfrm>
              <a:off x="2555776" y="2708920"/>
              <a:ext cx="6588224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30A6D2FA-CBDC-4B63-9615-EBFB385CB838}"/>
                </a:ext>
              </a:extLst>
            </p:cNvPr>
            <p:cNvGrpSpPr/>
            <p:nvPr/>
          </p:nvGrpSpPr>
          <p:grpSpPr>
            <a:xfrm>
              <a:off x="1685471" y="2377745"/>
              <a:ext cx="7458528" cy="1114250"/>
              <a:chOff x="1685471" y="2377745"/>
              <a:chExt cx="7458528" cy="1114250"/>
            </a:xfrm>
          </p:grpSpPr>
          <p:sp>
            <p:nvSpPr>
              <p:cNvPr id="53" name="Retângulo 67">
                <a:extLst>
                  <a:ext uri="{FF2B5EF4-FFF2-40B4-BE49-F238E27FC236}">
                    <a16:creationId xmlns:a16="http://schemas.microsoft.com/office/drawing/2014/main" xmlns="" id="{74EF3398-2EEE-4E47-9909-6CE44D1B5264}"/>
                  </a:ext>
                </a:extLst>
              </p:cNvPr>
              <p:cNvSpPr/>
              <p:nvPr/>
            </p:nvSpPr>
            <p:spPr>
              <a:xfrm>
                <a:off x="2468528" y="2377745"/>
                <a:ext cx="134863" cy="691514"/>
              </a:xfrm>
              <a:prstGeom prst="rect">
                <a:avLst/>
              </a:prstGeom>
              <a:solidFill>
                <a:srgbClr val="F0613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7" name="Agrupar 86">
                <a:extLst>
                  <a:ext uri="{FF2B5EF4-FFF2-40B4-BE49-F238E27FC236}">
                    <a16:creationId xmlns:a16="http://schemas.microsoft.com/office/drawing/2014/main" xmlns="" id="{8A1A9479-F9F0-4A80-9B74-CDD634ACAFC2}"/>
                  </a:ext>
                </a:extLst>
              </p:cNvPr>
              <p:cNvGrpSpPr/>
              <p:nvPr/>
            </p:nvGrpSpPr>
            <p:grpSpPr>
              <a:xfrm>
                <a:off x="1685471" y="2906238"/>
                <a:ext cx="1032989" cy="354267"/>
                <a:chOff x="2667211" y="332656"/>
                <a:chExt cx="1591925" cy="545956"/>
              </a:xfrm>
            </p:grpSpPr>
            <p:sp>
              <p:nvSpPr>
                <p:cNvPr id="89" name="Retângulo 16">
                  <a:extLst>
                    <a:ext uri="{FF2B5EF4-FFF2-40B4-BE49-F238E27FC236}">
                      <a16:creationId xmlns:a16="http://schemas.microsoft.com/office/drawing/2014/main" xmlns="" id="{F8BBA2EC-3AC8-4CCE-B5A9-DBCC52B33740}"/>
                    </a:ext>
                  </a:extLst>
                </p:cNvPr>
                <p:cNvSpPr/>
                <p:nvPr/>
              </p:nvSpPr>
              <p:spPr>
                <a:xfrm>
                  <a:off x="2667211" y="416516"/>
                  <a:ext cx="1055747" cy="40316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r"/>
                  <a:r>
                    <a:rPr lang="pt-BR" sz="1100" b="1" dirty="0" err="1">
                      <a:solidFill>
                        <a:srgbClr val="F16136"/>
                      </a:solidFill>
                    </a:rPr>
                    <a:t>mai</a:t>
                  </a:r>
                  <a:r>
                    <a:rPr lang="pt-BR" sz="1100" b="1" dirty="0">
                      <a:solidFill>
                        <a:srgbClr val="F16136"/>
                      </a:solidFill>
                    </a:rPr>
                    <a:t>/18</a:t>
                  </a:r>
                  <a:endParaRPr lang="pt-BR" sz="1100" dirty="0">
                    <a:solidFill>
                      <a:srgbClr val="F16136"/>
                    </a:solidFill>
                  </a:endParaRPr>
                </a:p>
              </p:txBody>
            </p:sp>
            <p:sp>
              <p:nvSpPr>
                <p:cNvPr id="88" name="Elipse 87">
                  <a:extLst>
                    <a:ext uri="{FF2B5EF4-FFF2-40B4-BE49-F238E27FC236}">
                      <a16:creationId xmlns:a16="http://schemas.microsoft.com/office/drawing/2014/main" xmlns="" id="{9A27F96C-019D-45B3-9930-645DAF584757}"/>
                    </a:ext>
                  </a:extLst>
                </p:cNvPr>
                <p:cNvSpPr/>
                <p:nvPr/>
              </p:nvSpPr>
              <p:spPr>
                <a:xfrm>
                  <a:off x="3713180" y="332656"/>
                  <a:ext cx="545956" cy="545956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76200">
                  <a:solidFill>
                    <a:srgbClr val="F0613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2" name="Retângulo 35">
                <a:extLst>
                  <a:ext uri="{FF2B5EF4-FFF2-40B4-BE49-F238E27FC236}">
                    <a16:creationId xmlns:a16="http://schemas.microsoft.com/office/drawing/2014/main" xmlns="" id="{88ED8544-2EF7-4900-8220-34F27EB8D12F}"/>
                  </a:ext>
                </a:extLst>
              </p:cNvPr>
              <p:cNvSpPr/>
              <p:nvPr/>
            </p:nvSpPr>
            <p:spPr>
              <a:xfrm>
                <a:off x="2847382" y="2691776"/>
                <a:ext cx="6296617" cy="8002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35731" indent="-135731">
                  <a:buClr>
                    <a:srgbClr val="F06135"/>
                  </a:buClr>
                  <a:buSzPct val="100000"/>
                  <a:buFont typeface="Arial" panose="020B0604020202020204" pitchFamily="34" charset="0"/>
                  <a:buChar char="•"/>
                </a:pPr>
                <a:r>
                  <a:rPr lang="pt-BR" sz="1000" b="1" dirty="0">
                    <a:solidFill>
                      <a:srgbClr val="606062"/>
                    </a:solidFill>
                  </a:rPr>
                  <a:t>Parecer PREVIC nº 20, de maio/2018: </a:t>
                </a:r>
                <a:r>
                  <a:rPr lang="pt-BR" sz="1000" dirty="0">
                    <a:solidFill>
                      <a:srgbClr val="606062"/>
                    </a:solidFill>
                  </a:rPr>
                  <a:t>exigências </a:t>
                </a:r>
                <a:r>
                  <a:rPr lang="pt-BR" sz="1000" dirty="0" err="1">
                    <a:solidFill>
                      <a:srgbClr val="606062"/>
                    </a:solidFill>
                  </a:rPr>
                  <a:t>Previc</a:t>
                </a:r>
                <a:r>
                  <a:rPr lang="pt-BR" sz="1000" dirty="0">
                    <a:solidFill>
                      <a:srgbClr val="606062"/>
                    </a:solidFill>
                  </a:rPr>
                  <a:t> para aprovação do processo:</a:t>
                </a:r>
              </a:p>
              <a:p>
                <a:pPr marL="228600" indent="-228600">
                  <a:buClr>
                    <a:srgbClr val="F06135"/>
                  </a:buClr>
                  <a:buSzPct val="100000"/>
                  <a:buAutoNum type="arabicParenR"/>
                </a:pPr>
                <a:r>
                  <a:rPr lang="pt-BR" sz="900" dirty="0">
                    <a:solidFill>
                      <a:srgbClr val="606062"/>
                    </a:solidFill>
                  </a:rPr>
                  <a:t>oferecer aos aposentados e pensionistas o direito de optar pela migração</a:t>
                </a:r>
              </a:p>
              <a:p>
                <a:pPr marL="228600" indent="-228600">
                  <a:buClr>
                    <a:srgbClr val="F06135"/>
                  </a:buClr>
                  <a:buSzPct val="100000"/>
                  <a:buAutoNum type="arabicParenR"/>
                </a:pPr>
                <a:r>
                  <a:rPr lang="pt-BR" sz="900" dirty="0">
                    <a:solidFill>
                      <a:srgbClr val="606062"/>
                    </a:solidFill>
                  </a:rPr>
                  <a:t>considerar o crescimento salarial no cálculo da reserva matemática na data do cálculo</a:t>
                </a:r>
              </a:p>
              <a:p>
                <a:pPr marL="228600" indent="-228600">
                  <a:buClr>
                    <a:srgbClr val="F06135"/>
                  </a:buClr>
                  <a:buSzPct val="100000"/>
                  <a:buAutoNum type="arabicParenR"/>
                </a:pPr>
                <a:r>
                  <a:rPr lang="pt-BR" sz="900" dirty="0">
                    <a:solidFill>
                      <a:srgbClr val="606062"/>
                    </a:solidFill>
                  </a:rPr>
                  <a:t>garantir o valor da diferença entre a reserva matemática do </a:t>
                </a:r>
                <a:r>
                  <a:rPr lang="pt-BR" sz="900" dirty="0" err="1">
                    <a:solidFill>
                      <a:srgbClr val="606062"/>
                    </a:solidFill>
                  </a:rPr>
                  <a:t>benef</a:t>
                </a:r>
                <a:r>
                  <a:rPr lang="pt-BR" sz="900" dirty="0">
                    <a:solidFill>
                      <a:srgbClr val="606062"/>
                    </a:solidFill>
                  </a:rPr>
                  <a:t>. saldado e do </a:t>
                </a:r>
                <a:r>
                  <a:rPr lang="pt-BR" sz="900" dirty="0" err="1">
                    <a:solidFill>
                      <a:srgbClr val="606062"/>
                    </a:solidFill>
                  </a:rPr>
                  <a:t>benef</a:t>
                </a:r>
                <a:r>
                  <a:rPr lang="pt-BR" sz="900" dirty="0">
                    <a:solidFill>
                      <a:srgbClr val="606062"/>
                    </a:solidFill>
                  </a:rPr>
                  <a:t>. do plano em continuidade (oriundo das probabilidades de invalidez e morte não consideradas na reserva do benefício saldado)</a:t>
                </a:r>
              </a:p>
            </p:txBody>
          </p:sp>
        </p:grp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7D7D7D83-C303-41B7-8BDA-DAD6B096A569}"/>
              </a:ext>
            </a:extLst>
          </p:cNvPr>
          <p:cNvGrpSpPr/>
          <p:nvPr/>
        </p:nvGrpSpPr>
        <p:grpSpPr>
          <a:xfrm>
            <a:off x="1685471" y="1744807"/>
            <a:ext cx="7458529" cy="839211"/>
            <a:chOff x="1685471" y="1744807"/>
            <a:chExt cx="7458529" cy="839211"/>
          </a:xfrm>
        </p:grpSpPr>
        <p:cxnSp>
          <p:nvCxnSpPr>
            <p:cNvPr id="106" name="Conector reto 105">
              <a:extLst>
                <a:ext uri="{FF2B5EF4-FFF2-40B4-BE49-F238E27FC236}">
                  <a16:creationId xmlns:a16="http://schemas.microsoft.com/office/drawing/2014/main" xmlns="" id="{5312D181-09DE-413F-9433-CD051D08A700}"/>
                </a:ext>
              </a:extLst>
            </p:cNvPr>
            <p:cNvCxnSpPr/>
            <p:nvPr/>
          </p:nvCxnSpPr>
          <p:spPr>
            <a:xfrm>
              <a:off x="2555776" y="2055524"/>
              <a:ext cx="6588224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Retângulo 67">
              <a:extLst>
                <a:ext uri="{FF2B5EF4-FFF2-40B4-BE49-F238E27FC236}">
                  <a16:creationId xmlns:a16="http://schemas.microsoft.com/office/drawing/2014/main" xmlns="" id="{CDE2560A-9141-48FD-BC82-0A651D22BD5D}"/>
                </a:ext>
              </a:extLst>
            </p:cNvPr>
            <p:cNvSpPr/>
            <p:nvPr/>
          </p:nvSpPr>
          <p:spPr>
            <a:xfrm>
              <a:off x="2468528" y="1744807"/>
              <a:ext cx="134863" cy="704198"/>
            </a:xfrm>
            <a:prstGeom prst="rect">
              <a:avLst/>
            </a:prstGeom>
            <a:solidFill>
              <a:srgbClr val="F061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tângulo 35">
              <a:extLst>
                <a:ext uri="{FF2B5EF4-FFF2-40B4-BE49-F238E27FC236}">
                  <a16:creationId xmlns:a16="http://schemas.microsoft.com/office/drawing/2014/main" xmlns="" id="{50F1119B-230B-4E44-BBB7-A27AA8034BA4}"/>
                </a:ext>
              </a:extLst>
            </p:cNvPr>
            <p:cNvSpPr/>
            <p:nvPr/>
          </p:nvSpPr>
          <p:spPr>
            <a:xfrm>
              <a:off x="2847383" y="2274652"/>
              <a:ext cx="6053448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35731" indent="-135731">
                <a:buClr>
                  <a:srgbClr val="F06135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pt-BR" sz="1000" dirty="0">
                  <a:solidFill>
                    <a:srgbClr val="606062"/>
                  </a:solidFill>
                </a:rPr>
                <a:t>Nova Nota PREVIC solicitando prorrogação de prazo para análise em 60 dias úteis (Nota 248/2018)</a:t>
              </a:r>
            </a:p>
          </p:txBody>
        </p:sp>
        <p:grpSp>
          <p:nvGrpSpPr>
            <p:cNvPr id="90" name="Agrupar 89">
              <a:extLst>
                <a:ext uri="{FF2B5EF4-FFF2-40B4-BE49-F238E27FC236}">
                  <a16:creationId xmlns:a16="http://schemas.microsoft.com/office/drawing/2014/main" xmlns="" id="{3401BEEC-147C-4033-B3EC-0EE9CD711F25}"/>
                </a:ext>
              </a:extLst>
            </p:cNvPr>
            <p:cNvGrpSpPr/>
            <p:nvPr/>
          </p:nvGrpSpPr>
          <p:grpSpPr>
            <a:xfrm>
              <a:off x="1685471" y="2229751"/>
              <a:ext cx="1032989" cy="354267"/>
              <a:chOff x="2667211" y="332656"/>
              <a:chExt cx="1591925" cy="545956"/>
            </a:xfrm>
          </p:grpSpPr>
          <p:sp>
            <p:nvSpPr>
              <p:cNvPr id="91" name="Elipse 90">
                <a:extLst>
                  <a:ext uri="{FF2B5EF4-FFF2-40B4-BE49-F238E27FC236}">
                    <a16:creationId xmlns:a16="http://schemas.microsoft.com/office/drawing/2014/main" xmlns="" id="{529EE956-3367-4680-9A37-0AC5C2302DDB}"/>
                  </a:ext>
                </a:extLst>
              </p:cNvPr>
              <p:cNvSpPr/>
              <p:nvPr/>
            </p:nvSpPr>
            <p:spPr>
              <a:xfrm>
                <a:off x="3713180" y="332656"/>
                <a:ext cx="545956" cy="54595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76200">
                <a:solidFill>
                  <a:srgbClr val="F0613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2" name="Retângulo 16">
                <a:extLst>
                  <a:ext uri="{FF2B5EF4-FFF2-40B4-BE49-F238E27FC236}">
                    <a16:creationId xmlns:a16="http://schemas.microsoft.com/office/drawing/2014/main" xmlns="" id="{A9ADAC89-D2CD-4F34-B0B2-50BBF309C9DD}"/>
                  </a:ext>
                </a:extLst>
              </p:cNvPr>
              <p:cNvSpPr/>
              <p:nvPr/>
            </p:nvSpPr>
            <p:spPr>
              <a:xfrm>
                <a:off x="2667211" y="416516"/>
                <a:ext cx="1055747" cy="4031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pt-BR" sz="1100" b="1" dirty="0">
                    <a:solidFill>
                      <a:srgbClr val="F16136"/>
                    </a:solidFill>
                  </a:rPr>
                  <a:t>mar/18</a:t>
                </a:r>
                <a:endParaRPr lang="pt-BR" sz="1100" dirty="0">
                  <a:solidFill>
                    <a:srgbClr val="F16136"/>
                  </a:solidFill>
                </a:endParaRPr>
              </a:p>
            </p:txBody>
          </p: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02679CEB-4677-42DA-978C-57736085A2D4}"/>
              </a:ext>
            </a:extLst>
          </p:cNvPr>
          <p:cNvGrpSpPr/>
          <p:nvPr/>
        </p:nvGrpSpPr>
        <p:grpSpPr>
          <a:xfrm>
            <a:off x="1685471" y="1025965"/>
            <a:ext cx="7458529" cy="881566"/>
            <a:chOff x="1685471" y="1025965"/>
            <a:chExt cx="7458529" cy="881566"/>
          </a:xfrm>
        </p:grpSpPr>
        <p:cxnSp>
          <p:nvCxnSpPr>
            <p:cNvPr id="105" name="Conector reto 104">
              <a:extLst>
                <a:ext uri="{FF2B5EF4-FFF2-40B4-BE49-F238E27FC236}">
                  <a16:creationId xmlns:a16="http://schemas.microsoft.com/office/drawing/2014/main" xmlns="" id="{2DE0A455-AB67-4F7B-88AA-3CD0084708EC}"/>
                </a:ext>
              </a:extLst>
            </p:cNvPr>
            <p:cNvCxnSpPr/>
            <p:nvPr/>
          </p:nvCxnSpPr>
          <p:spPr>
            <a:xfrm>
              <a:off x="2555776" y="1379634"/>
              <a:ext cx="6588224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476B61B8-17FD-4E74-924E-325341E3CAE5}"/>
                </a:ext>
              </a:extLst>
            </p:cNvPr>
            <p:cNvGrpSpPr/>
            <p:nvPr/>
          </p:nvGrpSpPr>
          <p:grpSpPr>
            <a:xfrm>
              <a:off x="1685471" y="1025965"/>
              <a:ext cx="1032989" cy="881566"/>
              <a:chOff x="1685471" y="1025965"/>
              <a:chExt cx="1032989" cy="881566"/>
            </a:xfrm>
          </p:grpSpPr>
          <p:sp>
            <p:nvSpPr>
              <p:cNvPr id="51" name="Retângulo 67">
                <a:extLst>
                  <a:ext uri="{FF2B5EF4-FFF2-40B4-BE49-F238E27FC236}">
                    <a16:creationId xmlns:a16="http://schemas.microsoft.com/office/drawing/2014/main" xmlns="" id="{D24DBC38-DE42-407D-845B-9A6F63913AB0}"/>
                  </a:ext>
                </a:extLst>
              </p:cNvPr>
              <p:cNvSpPr/>
              <p:nvPr/>
            </p:nvSpPr>
            <p:spPr>
              <a:xfrm>
                <a:off x="2468528" y="1025965"/>
                <a:ext cx="134863" cy="746697"/>
              </a:xfrm>
              <a:prstGeom prst="rect">
                <a:avLst/>
              </a:prstGeom>
              <a:solidFill>
                <a:srgbClr val="F0613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3" name="Agrupar 92">
                <a:extLst>
                  <a:ext uri="{FF2B5EF4-FFF2-40B4-BE49-F238E27FC236}">
                    <a16:creationId xmlns:a16="http://schemas.microsoft.com/office/drawing/2014/main" xmlns="" id="{0FD571FF-6E76-4636-8ED0-FBD1763E4A7C}"/>
                  </a:ext>
                </a:extLst>
              </p:cNvPr>
              <p:cNvGrpSpPr/>
              <p:nvPr/>
            </p:nvGrpSpPr>
            <p:grpSpPr>
              <a:xfrm>
                <a:off x="1685471" y="1553264"/>
                <a:ext cx="1032989" cy="354267"/>
                <a:chOff x="2667211" y="332656"/>
                <a:chExt cx="1591925" cy="545956"/>
              </a:xfrm>
            </p:grpSpPr>
            <p:sp>
              <p:nvSpPr>
                <p:cNvPr id="95" name="Retângulo 16">
                  <a:extLst>
                    <a:ext uri="{FF2B5EF4-FFF2-40B4-BE49-F238E27FC236}">
                      <a16:creationId xmlns:a16="http://schemas.microsoft.com/office/drawing/2014/main" xmlns="" id="{A0841F15-A1E3-4397-B45F-668C07BA66DE}"/>
                    </a:ext>
                  </a:extLst>
                </p:cNvPr>
                <p:cNvSpPr/>
                <p:nvPr/>
              </p:nvSpPr>
              <p:spPr>
                <a:xfrm>
                  <a:off x="2667211" y="416516"/>
                  <a:ext cx="1055747" cy="40316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r"/>
                  <a:r>
                    <a:rPr lang="pt-BR" sz="1100" b="1" dirty="0">
                      <a:solidFill>
                        <a:srgbClr val="F16136"/>
                      </a:solidFill>
                    </a:rPr>
                    <a:t>out/17</a:t>
                  </a:r>
                  <a:endParaRPr lang="pt-BR" sz="1100" dirty="0">
                    <a:solidFill>
                      <a:srgbClr val="F16136"/>
                    </a:solidFill>
                  </a:endParaRPr>
                </a:p>
              </p:txBody>
            </p:sp>
            <p:sp>
              <p:nvSpPr>
                <p:cNvPr id="94" name="Elipse 93">
                  <a:extLst>
                    <a:ext uri="{FF2B5EF4-FFF2-40B4-BE49-F238E27FC236}">
                      <a16:creationId xmlns:a16="http://schemas.microsoft.com/office/drawing/2014/main" xmlns="" id="{24EA5EF2-338A-4FCD-AB4B-BC5C688678EC}"/>
                    </a:ext>
                  </a:extLst>
                </p:cNvPr>
                <p:cNvSpPr/>
                <p:nvPr/>
              </p:nvSpPr>
              <p:spPr>
                <a:xfrm>
                  <a:off x="3713180" y="332656"/>
                  <a:ext cx="545956" cy="545956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76200">
                  <a:solidFill>
                    <a:srgbClr val="F0613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64" name="Retângulo 35">
              <a:extLst>
                <a:ext uri="{FF2B5EF4-FFF2-40B4-BE49-F238E27FC236}">
                  <a16:creationId xmlns:a16="http://schemas.microsoft.com/office/drawing/2014/main" xmlns="" id="{161E1BA8-AB5C-4B1C-9286-6EC006AFBF02}"/>
                </a:ext>
              </a:extLst>
            </p:cNvPr>
            <p:cNvSpPr/>
            <p:nvPr/>
          </p:nvSpPr>
          <p:spPr>
            <a:xfrm>
              <a:off x="2847384" y="1583292"/>
              <a:ext cx="5685055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35731" indent="-135731">
                <a:buClr>
                  <a:srgbClr val="F06135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pt-BR" sz="1000" dirty="0">
                  <a:solidFill>
                    <a:srgbClr val="606062"/>
                  </a:solidFill>
                </a:rPr>
                <a:t>Nota PREVIC solicitando prorrogação de prazo para análise em 60 dias úteis (Nota 1488/2017)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287C0D9E-5555-4111-BBF8-1C1CD3E5905F}"/>
              </a:ext>
            </a:extLst>
          </p:cNvPr>
          <p:cNvGrpSpPr/>
          <p:nvPr/>
        </p:nvGrpSpPr>
        <p:grpSpPr>
          <a:xfrm>
            <a:off x="1685471" y="399950"/>
            <a:ext cx="7458529" cy="831094"/>
            <a:chOff x="1685471" y="399950"/>
            <a:chExt cx="7458529" cy="831094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497CABFF-FED3-4E56-ACE4-DC9219B79E31}"/>
                </a:ext>
              </a:extLst>
            </p:cNvPr>
            <p:cNvGrpSpPr/>
            <p:nvPr/>
          </p:nvGrpSpPr>
          <p:grpSpPr>
            <a:xfrm>
              <a:off x="1685471" y="399950"/>
              <a:ext cx="7458529" cy="831094"/>
              <a:chOff x="1685471" y="399950"/>
              <a:chExt cx="7458529" cy="831094"/>
            </a:xfrm>
          </p:grpSpPr>
          <p:cxnSp>
            <p:nvCxnSpPr>
              <p:cNvPr id="104" name="Conector reto 103">
                <a:extLst>
                  <a:ext uri="{FF2B5EF4-FFF2-40B4-BE49-F238E27FC236}">
                    <a16:creationId xmlns:a16="http://schemas.microsoft.com/office/drawing/2014/main" xmlns="" id="{8820CBE8-7D05-4E52-ADE4-A5822842C64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55776" y="703744"/>
                <a:ext cx="65882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Retângulo 67">
                <a:extLst>
                  <a:ext uri="{FF2B5EF4-FFF2-40B4-BE49-F238E27FC236}">
                    <a16:creationId xmlns:a16="http://schemas.microsoft.com/office/drawing/2014/main" xmlns="" id="{39661CDE-0CF3-41FC-AB48-68DAE4041B53}"/>
                  </a:ext>
                </a:extLst>
              </p:cNvPr>
              <p:cNvSpPr/>
              <p:nvPr/>
            </p:nvSpPr>
            <p:spPr>
              <a:xfrm>
                <a:off x="2468528" y="399950"/>
                <a:ext cx="134863" cy="668968"/>
              </a:xfrm>
              <a:prstGeom prst="rect">
                <a:avLst/>
              </a:prstGeom>
              <a:solidFill>
                <a:srgbClr val="F0613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tângulo 36">
                <a:extLst>
                  <a:ext uri="{FF2B5EF4-FFF2-40B4-BE49-F238E27FC236}">
                    <a16:creationId xmlns:a16="http://schemas.microsoft.com/office/drawing/2014/main" xmlns="" id="{592E24F1-A6DE-44D1-A3AE-659046EBACE1}"/>
                  </a:ext>
                </a:extLst>
              </p:cNvPr>
              <p:cNvSpPr/>
              <p:nvPr/>
            </p:nvSpPr>
            <p:spPr>
              <a:xfrm>
                <a:off x="2862625" y="925300"/>
                <a:ext cx="4877312" cy="243634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marL="135731" indent="-135731">
                  <a:lnSpc>
                    <a:spcPts val="200"/>
                  </a:lnSpc>
                  <a:spcBef>
                    <a:spcPts val="450"/>
                  </a:spcBef>
                  <a:spcAft>
                    <a:spcPts val="450"/>
                  </a:spcAft>
                  <a:buClr>
                    <a:srgbClr val="F06135"/>
                  </a:buClr>
                  <a:buSzPct val="100000"/>
                  <a:buFont typeface="Arial" panose="020B0604020202020204" pitchFamily="34" charset="0"/>
                  <a:buChar char="•"/>
                </a:pPr>
                <a:endParaRPr lang="pt-BR" sz="1000" dirty="0">
                  <a:solidFill>
                    <a:srgbClr val="606062"/>
                  </a:solidFill>
                </a:endParaRPr>
              </a:p>
            </p:txBody>
          </p:sp>
          <p:grpSp>
            <p:nvGrpSpPr>
              <p:cNvPr id="96" name="Agrupar 95">
                <a:extLst>
                  <a:ext uri="{FF2B5EF4-FFF2-40B4-BE49-F238E27FC236}">
                    <a16:creationId xmlns:a16="http://schemas.microsoft.com/office/drawing/2014/main" xmlns="" id="{3474337C-8736-4663-9840-6D79FB1C9889}"/>
                  </a:ext>
                </a:extLst>
              </p:cNvPr>
              <p:cNvGrpSpPr/>
              <p:nvPr/>
            </p:nvGrpSpPr>
            <p:grpSpPr>
              <a:xfrm>
                <a:off x="1685471" y="876777"/>
                <a:ext cx="1032989" cy="354267"/>
                <a:chOff x="2667211" y="332656"/>
                <a:chExt cx="1591925" cy="545956"/>
              </a:xfrm>
            </p:grpSpPr>
            <p:sp>
              <p:nvSpPr>
                <p:cNvPr id="98" name="Retângulo 16">
                  <a:extLst>
                    <a:ext uri="{FF2B5EF4-FFF2-40B4-BE49-F238E27FC236}">
                      <a16:creationId xmlns:a16="http://schemas.microsoft.com/office/drawing/2014/main" xmlns="" id="{B84C742E-E5FA-4FD2-AE2F-A8157DF416B5}"/>
                    </a:ext>
                  </a:extLst>
                </p:cNvPr>
                <p:cNvSpPr/>
                <p:nvPr/>
              </p:nvSpPr>
              <p:spPr>
                <a:xfrm>
                  <a:off x="2667211" y="416516"/>
                  <a:ext cx="1055747" cy="40316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r"/>
                  <a:r>
                    <a:rPr lang="pt-BR" sz="1100" b="1" dirty="0" err="1">
                      <a:solidFill>
                        <a:srgbClr val="F16136"/>
                      </a:solidFill>
                    </a:rPr>
                    <a:t>ago</a:t>
                  </a:r>
                  <a:r>
                    <a:rPr lang="pt-BR" sz="1100" b="1" dirty="0">
                      <a:solidFill>
                        <a:srgbClr val="F16136"/>
                      </a:solidFill>
                    </a:rPr>
                    <a:t>/17</a:t>
                  </a:r>
                  <a:endParaRPr lang="pt-BR" sz="1100" dirty="0">
                    <a:solidFill>
                      <a:srgbClr val="F16136"/>
                    </a:solidFill>
                  </a:endParaRPr>
                </a:p>
              </p:txBody>
            </p:sp>
            <p:sp>
              <p:nvSpPr>
                <p:cNvPr id="97" name="Elipse 96">
                  <a:extLst>
                    <a:ext uri="{FF2B5EF4-FFF2-40B4-BE49-F238E27FC236}">
                      <a16:creationId xmlns:a16="http://schemas.microsoft.com/office/drawing/2014/main" xmlns="" id="{A1D8B7A9-985F-4E4B-B8A7-1B6CD03CCACF}"/>
                    </a:ext>
                  </a:extLst>
                </p:cNvPr>
                <p:cNvSpPr/>
                <p:nvPr/>
              </p:nvSpPr>
              <p:spPr>
                <a:xfrm>
                  <a:off x="3713180" y="332656"/>
                  <a:ext cx="545956" cy="545956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76200">
                  <a:solidFill>
                    <a:srgbClr val="F0613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62" name="Retângulo 35">
              <a:extLst>
                <a:ext uri="{FF2B5EF4-FFF2-40B4-BE49-F238E27FC236}">
                  <a16:creationId xmlns:a16="http://schemas.microsoft.com/office/drawing/2014/main" xmlns="" id="{E08E62B0-C253-40DB-A76A-CEFAF53BBE73}"/>
                </a:ext>
              </a:extLst>
            </p:cNvPr>
            <p:cNvSpPr/>
            <p:nvPr/>
          </p:nvSpPr>
          <p:spPr>
            <a:xfrm>
              <a:off x="2847384" y="922612"/>
              <a:ext cx="5685055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35731" indent="-135731">
                <a:buClr>
                  <a:srgbClr val="F06135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pt-BR" sz="1000" dirty="0">
                  <a:solidFill>
                    <a:srgbClr val="606062"/>
                  </a:solidFill>
                </a:rPr>
                <a:t>Submissão do processo à PREVIC (60 dias úteis para análise pela </a:t>
              </a:r>
              <a:r>
                <a:rPr lang="pt-BR" sz="1000" dirty="0" err="1">
                  <a:solidFill>
                    <a:srgbClr val="606062"/>
                  </a:solidFill>
                </a:rPr>
                <a:t>Previc</a:t>
              </a:r>
              <a:r>
                <a:rPr lang="pt-BR" sz="1000" dirty="0">
                  <a:solidFill>
                    <a:srgbClr val="606062"/>
                  </a:solidFill>
                </a:rPr>
                <a:t>) </a:t>
              </a:r>
            </a:p>
          </p:txBody>
        </p:sp>
      </p:grpSp>
      <p:sp>
        <p:nvSpPr>
          <p:cNvPr id="49" name="Retângulo 48">
            <a:extLst>
              <a:ext uri="{FF2B5EF4-FFF2-40B4-BE49-F238E27FC236}">
                <a16:creationId xmlns:a16="http://schemas.microsoft.com/office/drawing/2014/main" xmlns="" id="{4FD16DA8-5588-4AC0-9708-17FFA8CBB094}"/>
              </a:ext>
            </a:extLst>
          </p:cNvPr>
          <p:cNvSpPr/>
          <p:nvPr/>
        </p:nvSpPr>
        <p:spPr>
          <a:xfrm>
            <a:off x="0" y="0"/>
            <a:ext cx="1657498" cy="6858000"/>
          </a:xfrm>
          <a:prstGeom prst="rect">
            <a:avLst/>
          </a:prstGeom>
          <a:solidFill>
            <a:srgbClr val="F061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075">
              <a:tabLst>
                <a:tab pos="92075" algn="l"/>
              </a:tabLst>
            </a:pPr>
            <a:r>
              <a:rPr lang="pt-BR" sz="1600" dirty="0">
                <a:solidFill>
                  <a:schemeClr val="bg1"/>
                </a:solidFill>
              </a:rPr>
              <a:t>O QUE </a:t>
            </a:r>
            <a:br>
              <a:rPr lang="pt-BR" sz="1600" dirty="0">
                <a:solidFill>
                  <a:schemeClr val="bg1"/>
                </a:solidFill>
              </a:rPr>
            </a:br>
            <a:r>
              <a:rPr lang="pt-BR" sz="1600" b="1" dirty="0">
                <a:solidFill>
                  <a:schemeClr val="bg1"/>
                </a:solidFill>
              </a:rPr>
              <a:t>FOI FEITO </a:t>
            </a:r>
            <a:br>
              <a:rPr lang="pt-BR" sz="1600" b="1" dirty="0">
                <a:solidFill>
                  <a:schemeClr val="bg1"/>
                </a:solidFill>
              </a:rPr>
            </a:br>
            <a:r>
              <a:rPr lang="pt-BR" sz="1600" b="1" dirty="0">
                <a:solidFill>
                  <a:schemeClr val="bg1"/>
                </a:solidFill>
              </a:rPr>
              <a:t>ATÉ AGORA?</a:t>
            </a:r>
            <a:endParaRPr lang="en-US" sz="1600" b="1" dirty="0">
              <a:solidFill>
                <a:schemeClr val="bg1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5A8960ED-4253-4AF6-86DF-085EC56171A0}"/>
              </a:ext>
            </a:extLst>
          </p:cNvPr>
          <p:cNvGrpSpPr/>
          <p:nvPr/>
        </p:nvGrpSpPr>
        <p:grpSpPr>
          <a:xfrm>
            <a:off x="1685471" y="1"/>
            <a:ext cx="6846969" cy="652682"/>
            <a:chOff x="1685471" y="1"/>
            <a:chExt cx="6846969" cy="652682"/>
          </a:xfrm>
        </p:grpSpPr>
        <p:sp>
          <p:nvSpPr>
            <p:cNvPr id="36" name="Retângulo 35">
              <a:extLst>
                <a:ext uri="{FF2B5EF4-FFF2-40B4-BE49-F238E27FC236}">
                  <a16:creationId xmlns:a16="http://schemas.microsoft.com/office/drawing/2014/main" xmlns="" id="{FF83B116-8509-429D-B9BC-9F1D5ED0EC54}"/>
                </a:ext>
              </a:extLst>
            </p:cNvPr>
            <p:cNvSpPr/>
            <p:nvPr/>
          </p:nvSpPr>
          <p:spPr>
            <a:xfrm>
              <a:off x="2847385" y="252573"/>
              <a:ext cx="568505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35731" indent="-135731">
                <a:buClr>
                  <a:srgbClr val="F06135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pt-BR" sz="1000" dirty="0">
                  <a:solidFill>
                    <a:srgbClr val="606062"/>
                  </a:solidFill>
                </a:rPr>
                <a:t>Comunicação aos participantes e aposentados sobre as alterações propostas para o regulamento do Plano de Benefícios </a:t>
              </a: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xmlns="" id="{509A3E28-824F-46B7-8B94-BB97880E7B04}"/>
                </a:ext>
              </a:extLst>
            </p:cNvPr>
            <p:cNvGrpSpPr/>
            <p:nvPr/>
          </p:nvGrpSpPr>
          <p:grpSpPr>
            <a:xfrm>
              <a:off x="1685471" y="1"/>
              <a:ext cx="1032989" cy="554556"/>
              <a:chOff x="1685471" y="1"/>
              <a:chExt cx="1032989" cy="554556"/>
            </a:xfrm>
          </p:grpSpPr>
          <p:sp>
            <p:nvSpPr>
              <p:cNvPr id="68" name="Retângulo 67">
                <a:extLst>
                  <a:ext uri="{FF2B5EF4-FFF2-40B4-BE49-F238E27FC236}">
                    <a16:creationId xmlns:a16="http://schemas.microsoft.com/office/drawing/2014/main" xmlns="" id="{2AC8CE04-4FF8-4173-BF53-F5A50AA45F4A}"/>
                  </a:ext>
                </a:extLst>
              </p:cNvPr>
              <p:cNvSpPr/>
              <p:nvPr/>
            </p:nvSpPr>
            <p:spPr>
              <a:xfrm>
                <a:off x="2468528" y="1"/>
                <a:ext cx="134863" cy="393028"/>
              </a:xfrm>
              <a:prstGeom prst="rect">
                <a:avLst/>
              </a:prstGeom>
              <a:solidFill>
                <a:srgbClr val="F0613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9" name="Agrupar 68">
                <a:extLst>
                  <a:ext uri="{FF2B5EF4-FFF2-40B4-BE49-F238E27FC236}">
                    <a16:creationId xmlns:a16="http://schemas.microsoft.com/office/drawing/2014/main" xmlns="" id="{E32F693C-8588-40A2-8268-61C319134C2A}"/>
                  </a:ext>
                </a:extLst>
              </p:cNvPr>
              <p:cNvGrpSpPr/>
              <p:nvPr/>
            </p:nvGrpSpPr>
            <p:grpSpPr>
              <a:xfrm>
                <a:off x="1685471" y="200290"/>
                <a:ext cx="1032989" cy="354267"/>
                <a:chOff x="2667211" y="332656"/>
                <a:chExt cx="1591925" cy="545956"/>
              </a:xfrm>
            </p:grpSpPr>
            <p:sp>
              <p:nvSpPr>
                <p:cNvPr id="70" name="Elipse 69">
                  <a:extLst>
                    <a:ext uri="{FF2B5EF4-FFF2-40B4-BE49-F238E27FC236}">
                      <a16:creationId xmlns:a16="http://schemas.microsoft.com/office/drawing/2014/main" xmlns="" id="{CD5A899A-2570-41B5-A2B5-28001C78CCC2}"/>
                    </a:ext>
                  </a:extLst>
                </p:cNvPr>
                <p:cNvSpPr/>
                <p:nvPr/>
              </p:nvSpPr>
              <p:spPr>
                <a:xfrm>
                  <a:off x="3713180" y="332656"/>
                  <a:ext cx="545956" cy="545956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76200">
                  <a:solidFill>
                    <a:srgbClr val="F0613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1" name="Retângulo 16">
                  <a:extLst>
                    <a:ext uri="{FF2B5EF4-FFF2-40B4-BE49-F238E27FC236}">
                      <a16:creationId xmlns:a16="http://schemas.microsoft.com/office/drawing/2014/main" xmlns="" id="{51482DBF-4B7A-4717-B599-F4454120ADEF}"/>
                    </a:ext>
                  </a:extLst>
                </p:cNvPr>
                <p:cNvSpPr/>
                <p:nvPr/>
              </p:nvSpPr>
              <p:spPr>
                <a:xfrm>
                  <a:off x="2667211" y="416516"/>
                  <a:ext cx="1055747" cy="40316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r"/>
                  <a:r>
                    <a:rPr lang="pt-BR" sz="1100" b="1" dirty="0" err="1">
                      <a:solidFill>
                        <a:srgbClr val="F16136"/>
                      </a:solidFill>
                    </a:rPr>
                    <a:t>jul</a:t>
                  </a:r>
                  <a:r>
                    <a:rPr lang="pt-BR" sz="1100" b="1" dirty="0">
                      <a:solidFill>
                        <a:srgbClr val="F16136"/>
                      </a:solidFill>
                    </a:rPr>
                    <a:t>/17</a:t>
                  </a:r>
                  <a:endParaRPr lang="pt-BR" sz="1100" dirty="0">
                    <a:solidFill>
                      <a:srgbClr val="F16136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6490779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3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4"/>
          <a:stretch/>
        </p:blipFill>
        <p:spPr bwMode="auto">
          <a:xfrm>
            <a:off x="-36512" y="1644"/>
            <a:ext cx="9188604" cy="6920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tângulo 10"/>
          <p:cNvSpPr/>
          <p:nvPr/>
        </p:nvSpPr>
        <p:spPr>
          <a:xfrm>
            <a:off x="683568" y="908720"/>
            <a:ext cx="46085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pt-BR" sz="3600" b="1" kern="0" dirty="0">
                <a:solidFill>
                  <a:srgbClr val="606062"/>
                </a:solidFill>
              </a:rPr>
              <a:t>Visão geral </a:t>
            </a:r>
            <a:br>
              <a:rPr lang="pt-BR" sz="3600" b="1" kern="0" dirty="0">
                <a:solidFill>
                  <a:srgbClr val="606062"/>
                </a:solidFill>
              </a:rPr>
            </a:br>
            <a:r>
              <a:rPr lang="pt-BR" sz="3600" b="1" kern="0" dirty="0">
                <a:solidFill>
                  <a:srgbClr val="E65032"/>
                </a:solidFill>
              </a:rPr>
              <a:t>das mudanças no Plano de Benefícios</a:t>
            </a:r>
            <a:endParaRPr lang="pt-BR" sz="3600" b="1" kern="0" dirty="0">
              <a:solidFill>
                <a:srgbClr val="606062"/>
              </a:solidFill>
            </a:endParaRPr>
          </a:p>
        </p:txBody>
      </p:sp>
      <p:graphicFrame>
        <p:nvGraphicFramePr>
          <p:cNvPr id="7" name="Table 18">
            <a:extLst>
              <a:ext uri="{FF2B5EF4-FFF2-40B4-BE49-F238E27FC236}">
                <a16:creationId xmlns:a16="http://schemas.microsoft.com/office/drawing/2014/main" xmlns="" id="{5896E233-6786-4FF0-AFE5-FC2D929197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8991334"/>
              </p:ext>
            </p:extLst>
          </p:nvPr>
        </p:nvGraphicFramePr>
        <p:xfrm>
          <a:off x="683568" y="3017356"/>
          <a:ext cx="5040560" cy="2216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0">
                  <a:extLst>
                    <a:ext uri="{9D8B030D-6E8A-4147-A177-3AD203B41FA5}">
                      <a16:colId xmlns:a16="http://schemas.microsoft.com/office/drawing/2014/main" xmlns="" val="3108841099"/>
                    </a:ext>
                  </a:extLst>
                </a:gridCol>
              </a:tblGrid>
              <a:tr h="738896">
                <a:tc>
                  <a:txBody>
                    <a:bodyPr/>
                    <a:lstStyle/>
                    <a:p>
                      <a:pPr defTabSz="685800"/>
                      <a:r>
                        <a:rPr lang="pt-BR" sz="1600" b="0" dirty="0">
                          <a:solidFill>
                            <a:srgbClr val="B2B2B2"/>
                          </a:solidFill>
                        </a:rPr>
                        <a:t>Diferenças entre planos do tipo BD e CD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7446755"/>
                  </a:ext>
                </a:extLst>
              </a:tr>
              <a:tr h="738896">
                <a:tc>
                  <a:txBody>
                    <a:bodyPr/>
                    <a:lstStyle/>
                    <a:p>
                      <a:pPr defTabSz="685800"/>
                      <a:r>
                        <a:rPr lang="pt-BR" sz="1600" dirty="0">
                          <a:solidFill>
                            <a:srgbClr val="B2B2B2"/>
                          </a:solidFill>
                        </a:rPr>
                        <a:t>O que é </a:t>
                      </a:r>
                      <a:r>
                        <a:rPr lang="pt-BR" sz="1600" dirty="0" err="1">
                          <a:solidFill>
                            <a:srgbClr val="B2B2B2"/>
                          </a:solidFill>
                        </a:rPr>
                        <a:t>saldamento</a:t>
                      </a:r>
                      <a:endParaRPr lang="pt-BR" sz="1600" dirty="0">
                        <a:solidFill>
                          <a:srgbClr val="B2B2B2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68518263"/>
                  </a:ext>
                </a:extLst>
              </a:tr>
              <a:tr h="738896">
                <a:tc>
                  <a:txBody>
                    <a:bodyPr/>
                    <a:lstStyle/>
                    <a:p>
                      <a:pPr defTabSz="685800"/>
                      <a:r>
                        <a:rPr lang="pt-BR" sz="1600" dirty="0">
                          <a:solidFill>
                            <a:srgbClr val="B2B2B2"/>
                          </a:solidFill>
                        </a:rPr>
                        <a:t>O </a:t>
                      </a:r>
                      <a:r>
                        <a:rPr lang="pt-BR" sz="1600" dirty="0" err="1">
                          <a:solidFill>
                            <a:srgbClr val="B2B2B2"/>
                          </a:solidFill>
                        </a:rPr>
                        <a:t>saldamento</a:t>
                      </a:r>
                      <a:r>
                        <a:rPr lang="pt-BR" sz="1600" dirty="0">
                          <a:solidFill>
                            <a:srgbClr val="B2B2B2"/>
                          </a:solidFill>
                        </a:rPr>
                        <a:t> do Plano de Benefícios e as opções oferecidas aos participantes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94311680"/>
                  </a:ext>
                </a:extLst>
              </a:tr>
            </a:tbl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46C9A66-60B6-428E-8B19-7FED0E95BECE}"/>
              </a:ext>
            </a:extLst>
          </p:cNvPr>
          <p:cNvGrpSpPr/>
          <p:nvPr/>
        </p:nvGrpSpPr>
        <p:grpSpPr>
          <a:xfrm>
            <a:off x="696702" y="3014901"/>
            <a:ext cx="0" cy="2212811"/>
            <a:chOff x="696702" y="3014901"/>
            <a:chExt cx="0" cy="2212811"/>
          </a:xfrm>
        </p:grpSpPr>
        <p:cxnSp>
          <p:nvCxnSpPr>
            <p:cNvPr id="10" name="Conector de seta reta 35">
              <a:extLst>
                <a:ext uri="{FF2B5EF4-FFF2-40B4-BE49-F238E27FC236}">
                  <a16:creationId xmlns:a16="http://schemas.microsoft.com/office/drawing/2014/main" xmlns="" id="{04939D2A-AC0F-43B3-9FB7-CCE3F468D231}"/>
                </a:ext>
              </a:extLst>
            </p:cNvPr>
            <p:cNvCxnSpPr>
              <a:cxnSpLocks/>
            </p:cNvCxnSpPr>
            <p:nvPr/>
          </p:nvCxnSpPr>
          <p:spPr>
            <a:xfrm>
              <a:off x="696702" y="3014901"/>
              <a:ext cx="0" cy="742151"/>
            </a:xfrm>
            <a:prstGeom prst="straightConnector1">
              <a:avLst/>
            </a:prstGeom>
            <a:ln>
              <a:solidFill>
                <a:srgbClr val="F16136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de seta reta 35">
              <a:extLst>
                <a:ext uri="{FF2B5EF4-FFF2-40B4-BE49-F238E27FC236}">
                  <a16:creationId xmlns:a16="http://schemas.microsoft.com/office/drawing/2014/main" xmlns="" id="{86AF375E-A758-4A57-9DB9-39B3A2A5ED73}"/>
                </a:ext>
              </a:extLst>
            </p:cNvPr>
            <p:cNvCxnSpPr>
              <a:cxnSpLocks/>
            </p:cNvCxnSpPr>
            <p:nvPr/>
          </p:nvCxnSpPr>
          <p:spPr>
            <a:xfrm>
              <a:off x="696702" y="3754041"/>
              <a:ext cx="0" cy="742151"/>
            </a:xfrm>
            <a:prstGeom prst="straightConnector1">
              <a:avLst/>
            </a:prstGeom>
            <a:ln>
              <a:solidFill>
                <a:srgbClr val="F16136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de seta reta 35">
              <a:extLst>
                <a:ext uri="{FF2B5EF4-FFF2-40B4-BE49-F238E27FC236}">
                  <a16:creationId xmlns:a16="http://schemas.microsoft.com/office/drawing/2014/main" xmlns="" id="{D9D07177-CA1C-474F-AECE-D2AEE02E6073}"/>
                </a:ext>
              </a:extLst>
            </p:cNvPr>
            <p:cNvCxnSpPr>
              <a:cxnSpLocks/>
            </p:cNvCxnSpPr>
            <p:nvPr/>
          </p:nvCxnSpPr>
          <p:spPr>
            <a:xfrm>
              <a:off x="696702" y="4485561"/>
              <a:ext cx="0" cy="742151"/>
            </a:xfrm>
            <a:prstGeom prst="straightConnector1">
              <a:avLst/>
            </a:prstGeom>
            <a:ln>
              <a:solidFill>
                <a:srgbClr val="F16136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53274516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tângulo 59"/>
          <p:cNvSpPr/>
          <p:nvPr/>
        </p:nvSpPr>
        <p:spPr>
          <a:xfrm>
            <a:off x="0" y="4852862"/>
            <a:ext cx="9144000" cy="20051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6"/>
          <p:cNvSpPr/>
          <p:nvPr/>
        </p:nvSpPr>
        <p:spPr>
          <a:xfrm>
            <a:off x="3348210" y="2141325"/>
            <a:ext cx="1829730" cy="37949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Carreira</a:t>
            </a:r>
            <a:endParaRPr lang="pt-BR" sz="1600" dirty="0"/>
          </a:p>
        </p:txBody>
      </p:sp>
      <p:sp>
        <p:nvSpPr>
          <p:cNvPr id="52" name="Rectangle 6"/>
          <p:cNvSpPr/>
          <p:nvPr/>
        </p:nvSpPr>
        <p:spPr>
          <a:xfrm>
            <a:off x="614282" y="1442281"/>
            <a:ext cx="663360" cy="61264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600" b="1" dirty="0"/>
              <a:t>A</a:t>
            </a:r>
            <a:endParaRPr lang="pt-BR" sz="1600" dirty="0"/>
          </a:p>
        </p:txBody>
      </p:sp>
      <p:sp>
        <p:nvSpPr>
          <p:cNvPr id="53" name="Rectangle 6"/>
          <p:cNvSpPr/>
          <p:nvPr/>
        </p:nvSpPr>
        <p:spPr>
          <a:xfrm>
            <a:off x="614282" y="2575756"/>
            <a:ext cx="663360" cy="61264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600" b="1" dirty="0"/>
              <a:t>B</a:t>
            </a:r>
            <a:endParaRPr lang="pt-BR" sz="1600" dirty="0"/>
          </a:p>
        </p:txBody>
      </p:sp>
      <p:sp>
        <p:nvSpPr>
          <p:cNvPr id="54" name="Rectangle 6"/>
          <p:cNvSpPr/>
          <p:nvPr/>
        </p:nvSpPr>
        <p:spPr>
          <a:xfrm>
            <a:off x="614282" y="3652081"/>
            <a:ext cx="663360" cy="61264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600" b="1" dirty="0"/>
              <a:t>C</a:t>
            </a:r>
            <a:endParaRPr lang="pt-BR" sz="1600" dirty="0"/>
          </a:p>
        </p:txBody>
      </p:sp>
      <p:grpSp>
        <p:nvGrpSpPr>
          <p:cNvPr id="35" name="Grupo 34"/>
          <p:cNvGrpSpPr/>
          <p:nvPr/>
        </p:nvGrpSpPr>
        <p:grpSpPr>
          <a:xfrm>
            <a:off x="829102" y="951664"/>
            <a:ext cx="6436870" cy="1326152"/>
            <a:chOff x="435996" y="228280"/>
            <a:chExt cx="6436870" cy="1326152"/>
          </a:xfrm>
        </p:grpSpPr>
        <p:grpSp>
          <p:nvGrpSpPr>
            <p:cNvPr id="20" name="Grupo 19"/>
            <p:cNvGrpSpPr/>
            <p:nvPr/>
          </p:nvGrpSpPr>
          <p:grpSpPr>
            <a:xfrm>
              <a:off x="435996" y="228280"/>
              <a:ext cx="6296244" cy="1326152"/>
              <a:chOff x="435996" y="228280"/>
              <a:chExt cx="6296244" cy="1326152"/>
            </a:xfrm>
          </p:grpSpPr>
          <p:cxnSp>
            <p:nvCxnSpPr>
              <p:cNvPr id="3" name="Conector reto 2"/>
              <p:cNvCxnSpPr/>
              <p:nvPr/>
            </p:nvCxnSpPr>
            <p:spPr>
              <a:xfrm>
                <a:off x="683568" y="1412776"/>
                <a:ext cx="604867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7" name="Imagem 1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5996" y="228280"/>
                <a:ext cx="998154" cy="1326152"/>
              </a:xfrm>
              <a:prstGeom prst="rect">
                <a:avLst/>
              </a:prstGeom>
            </p:spPr>
          </p:pic>
        </p:grpSp>
        <p:sp>
          <p:nvSpPr>
            <p:cNvPr id="32" name="Elipse 31"/>
            <p:cNvSpPr/>
            <p:nvPr/>
          </p:nvSpPr>
          <p:spPr>
            <a:xfrm>
              <a:off x="6650715" y="1301700"/>
              <a:ext cx="222151" cy="222151"/>
            </a:xfrm>
            <a:prstGeom prst="ellipse">
              <a:avLst/>
            </a:prstGeom>
            <a:solidFill>
              <a:srgbClr val="F161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upo 33"/>
          <p:cNvGrpSpPr/>
          <p:nvPr/>
        </p:nvGrpSpPr>
        <p:grpSpPr>
          <a:xfrm>
            <a:off x="770627" y="2086354"/>
            <a:ext cx="6465794" cy="1326152"/>
            <a:chOff x="377521" y="1412776"/>
            <a:chExt cx="6465794" cy="1326152"/>
          </a:xfrm>
        </p:grpSpPr>
        <p:grpSp>
          <p:nvGrpSpPr>
            <p:cNvPr id="25" name="Grupo 24"/>
            <p:cNvGrpSpPr/>
            <p:nvPr/>
          </p:nvGrpSpPr>
          <p:grpSpPr>
            <a:xfrm>
              <a:off x="377521" y="1412776"/>
              <a:ext cx="6354719" cy="1326152"/>
              <a:chOff x="377521" y="1554432"/>
              <a:chExt cx="6354719" cy="1326152"/>
            </a:xfrm>
          </p:grpSpPr>
          <p:cxnSp>
            <p:nvCxnSpPr>
              <p:cNvPr id="22" name="Conector reto 21"/>
              <p:cNvCxnSpPr/>
              <p:nvPr/>
            </p:nvCxnSpPr>
            <p:spPr>
              <a:xfrm>
                <a:off x="683568" y="2707502"/>
                <a:ext cx="604867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4" name="Imagem 2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7521" y="1554432"/>
                <a:ext cx="1056629" cy="1326152"/>
              </a:xfrm>
              <a:prstGeom prst="rect">
                <a:avLst/>
              </a:prstGeom>
            </p:spPr>
          </p:pic>
        </p:grpSp>
        <p:sp>
          <p:nvSpPr>
            <p:cNvPr id="33" name="Elipse 32"/>
            <p:cNvSpPr/>
            <p:nvPr/>
          </p:nvSpPr>
          <p:spPr>
            <a:xfrm>
              <a:off x="6621164" y="2444700"/>
              <a:ext cx="222151" cy="222151"/>
            </a:xfrm>
            <a:prstGeom prst="ellipse">
              <a:avLst/>
            </a:prstGeom>
            <a:solidFill>
              <a:srgbClr val="F161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upo 35"/>
          <p:cNvGrpSpPr/>
          <p:nvPr/>
        </p:nvGrpSpPr>
        <p:grpSpPr>
          <a:xfrm>
            <a:off x="829102" y="3148598"/>
            <a:ext cx="6407319" cy="1326152"/>
            <a:chOff x="435996" y="228280"/>
            <a:chExt cx="6407319" cy="1326152"/>
          </a:xfrm>
        </p:grpSpPr>
        <p:grpSp>
          <p:nvGrpSpPr>
            <p:cNvPr id="37" name="Grupo 36"/>
            <p:cNvGrpSpPr/>
            <p:nvPr/>
          </p:nvGrpSpPr>
          <p:grpSpPr>
            <a:xfrm>
              <a:off x="435996" y="228280"/>
              <a:ext cx="6296244" cy="1326152"/>
              <a:chOff x="435996" y="228280"/>
              <a:chExt cx="6296244" cy="1326152"/>
            </a:xfrm>
          </p:grpSpPr>
          <p:cxnSp>
            <p:nvCxnSpPr>
              <p:cNvPr id="39" name="Conector reto 38"/>
              <p:cNvCxnSpPr/>
              <p:nvPr/>
            </p:nvCxnSpPr>
            <p:spPr>
              <a:xfrm>
                <a:off x="683568" y="1412776"/>
                <a:ext cx="604867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0" name="Imagem 3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5996" y="228280"/>
                <a:ext cx="998154" cy="1326152"/>
              </a:xfrm>
              <a:prstGeom prst="rect">
                <a:avLst/>
              </a:prstGeom>
            </p:spPr>
          </p:pic>
        </p:grpSp>
        <p:sp>
          <p:nvSpPr>
            <p:cNvPr id="38" name="Elipse 37"/>
            <p:cNvSpPr/>
            <p:nvPr/>
          </p:nvSpPr>
          <p:spPr>
            <a:xfrm>
              <a:off x="6621164" y="1301700"/>
              <a:ext cx="222151" cy="222151"/>
            </a:xfrm>
            <a:prstGeom prst="ellipse">
              <a:avLst/>
            </a:prstGeom>
            <a:solidFill>
              <a:srgbClr val="F161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upo 4"/>
          <p:cNvGrpSpPr/>
          <p:nvPr/>
        </p:nvGrpSpPr>
        <p:grpSpPr>
          <a:xfrm>
            <a:off x="5358213" y="1082636"/>
            <a:ext cx="3301547" cy="5497626"/>
            <a:chOff x="5358213" y="1082636"/>
            <a:chExt cx="3301547" cy="5497626"/>
          </a:xfrm>
        </p:grpSpPr>
        <p:sp>
          <p:nvSpPr>
            <p:cNvPr id="95" name="Forma livre 94"/>
            <p:cNvSpPr/>
            <p:nvPr/>
          </p:nvSpPr>
          <p:spPr>
            <a:xfrm>
              <a:off x="5477854" y="2127903"/>
              <a:ext cx="2213360" cy="3640508"/>
            </a:xfrm>
            <a:custGeom>
              <a:avLst/>
              <a:gdLst>
                <a:gd name="connsiteX0" fmla="*/ 1768979 w 2213360"/>
                <a:gd name="connsiteY0" fmla="*/ 0 h 3640508"/>
                <a:gd name="connsiteX1" fmla="*/ 2213360 w 2213360"/>
                <a:gd name="connsiteY1" fmla="*/ 0 h 3640508"/>
                <a:gd name="connsiteX2" fmla="*/ 2213360 w 2213360"/>
                <a:gd name="connsiteY2" fmla="*/ 3640508 h 3640508"/>
                <a:gd name="connsiteX3" fmla="*/ 0 w 2213360"/>
                <a:gd name="connsiteY3" fmla="*/ 3640508 h 3640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13360" h="3640508">
                  <a:moveTo>
                    <a:pt x="1768979" y="0"/>
                  </a:moveTo>
                  <a:lnTo>
                    <a:pt x="2213360" y="0"/>
                  </a:lnTo>
                  <a:lnTo>
                    <a:pt x="2213360" y="3640508"/>
                  </a:lnTo>
                  <a:lnTo>
                    <a:pt x="0" y="3640508"/>
                  </a:lnTo>
                </a:path>
              </a:pathLst>
            </a:cu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  <a:headEnd type="arrow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Forma livre 95"/>
            <p:cNvSpPr/>
            <p:nvPr/>
          </p:nvSpPr>
          <p:spPr>
            <a:xfrm>
              <a:off x="5358213" y="3221764"/>
              <a:ext cx="2803020" cy="2965391"/>
            </a:xfrm>
            <a:custGeom>
              <a:avLst/>
              <a:gdLst>
                <a:gd name="connsiteX0" fmla="*/ 1888620 w 2803020"/>
                <a:gd name="connsiteY0" fmla="*/ 0 h 2965391"/>
                <a:gd name="connsiteX1" fmla="*/ 2803020 w 2803020"/>
                <a:gd name="connsiteY1" fmla="*/ 0 h 2965391"/>
                <a:gd name="connsiteX2" fmla="*/ 2803020 w 2803020"/>
                <a:gd name="connsiteY2" fmla="*/ 2965391 h 2965391"/>
                <a:gd name="connsiteX3" fmla="*/ 0 w 2803020"/>
                <a:gd name="connsiteY3" fmla="*/ 2965391 h 2965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3020" h="2965391">
                  <a:moveTo>
                    <a:pt x="1888620" y="0"/>
                  </a:moveTo>
                  <a:lnTo>
                    <a:pt x="2803020" y="0"/>
                  </a:lnTo>
                  <a:lnTo>
                    <a:pt x="2803020" y="2965391"/>
                  </a:lnTo>
                  <a:lnTo>
                    <a:pt x="0" y="2965391"/>
                  </a:lnTo>
                </a:path>
              </a:pathLst>
            </a:cu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  <a:headEnd type="arrow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Forma livre 96"/>
            <p:cNvSpPr/>
            <p:nvPr/>
          </p:nvSpPr>
          <p:spPr>
            <a:xfrm>
              <a:off x="5623132" y="4324172"/>
              <a:ext cx="3008120" cy="2256090"/>
            </a:xfrm>
            <a:custGeom>
              <a:avLst/>
              <a:gdLst>
                <a:gd name="connsiteX0" fmla="*/ 1623701 w 3008120"/>
                <a:gd name="connsiteY0" fmla="*/ 0 h 2256090"/>
                <a:gd name="connsiteX1" fmla="*/ 3008120 w 3008120"/>
                <a:gd name="connsiteY1" fmla="*/ 0 h 2256090"/>
                <a:gd name="connsiteX2" fmla="*/ 3008120 w 3008120"/>
                <a:gd name="connsiteY2" fmla="*/ 2256090 h 2256090"/>
                <a:gd name="connsiteX3" fmla="*/ 0 w 3008120"/>
                <a:gd name="connsiteY3" fmla="*/ 2256090 h 2256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08120" h="2256090">
                  <a:moveTo>
                    <a:pt x="1623701" y="0"/>
                  </a:moveTo>
                  <a:lnTo>
                    <a:pt x="3008120" y="0"/>
                  </a:lnTo>
                  <a:lnTo>
                    <a:pt x="3008120" y="2256090"/>
                  </a:lnTo>
                  <a:lnTo>
                    <a:pt x="0" y="2256090"/>
                  </a:lnTo>
                </a:path>
              </a:pathLst>
            </a:cu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  <a:headEnd type="arrow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Elipse 75"/>
            <p:cNvSpPr/>
            <p:nvPr/>
          </p:nvSpPr>
          <p:spPr>
            <a:xfrm>
              <a:off x="7526065" y="4138233"/>
              <a:ext cx="371876" cy="371877"/>
            </a:xfrm>
            <a:prstGeom prst="ellipse">
              <a:avLst/>
            </a:prstGeom>
            <a:solidFill>
              <a:srgbClr val="00C38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$</a:t>
              </a:r>
              <a:endParaRPr lang="en-US" sz="2400" b="1" dirty="0"/>
            </a:p>
          </p:txBody>
        </p:sp>
        <p:sp>
          <p:nvSpPr>
            <p:cNvPr id="98" name="Elipse 97"/>
            <p:cNvSpPr/>
            <p:nvPr/>
          </p:nvSpPr>
          <p:spPr>
            <a:xfrm>
              <a:off x="7526065" y="3035826"/>
              <a:ext cx="371876" cy="371877"/>
            </a:xfrm>
            <a:prstGeom prst="ellipse">
              <a:avLst/>
            </a:prstGeom>
            <a:solidFill>
              <a:srgbClr val="00C38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$</a:t>
              </a:r>
              <a:endParaRPr lang="en-US" sz="2400" b="1" dirty="0"/>
            </a:p>
          </p:txBody>
        </p:sp>
        <p:sp>
          <p:nvSpPr>
            <p:cNvPr id="99" name="Elipse 98"/>
            <p:cNvSpPr/>
            <p:nvPr/>
          </p:nvSpPr>
          <p:spPr>
            <a:xfrm>
              <a:off x="7526065" y="1907782"/>
              <a:ext cx="371876" cy="371877"/>
            </a:xfrm>
            <a:prstGeom prst="ellipse">
              <a:avLst/>
            </a:prstGeom>
            <a:solidFill>
              <a:srgbClr val="00C38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$</a:t>
              </a:r>
              <a:endParaRPr lang="en-US" sz="2400" b="1" dirty="0"/>
            </a:p>
          </p:txBody>
        </p:sp>
        <p:sp>
          <p:nvSpPr>
            <p:cNvPr id="48" name="Rectangle 6"/>
            <p:cNvSpPr/>
            <p:nvPr/>
          </p:nvSpPr>
          <p:spPr>
            <a:xfrm>
              <a:off x="6715593" y="1082636"/>
              <a:ext cx="1944167" cy="605042"/>
            </a:xfrm>
            <a:prstGeom prst="rect">
              <a:avLst/>
            </a:prstGeom>
            <a:solidFill>
              <a:srgbClr val="F1613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b="1" dirty="0"/>
                <a:t>Aposentadoria</a:t>
              </a:r>
            </a:p>
            <a:p>
              <a:pPr algn="ctr"/>
              <a:r>
                <a:rPr lang="pt-BR" sz="1600" b="1" dirty="0"/>
                <a:t>RENDA VITALÍCIA</a:t>
              </a:r>
              <a:endParaRPr lang="pt-BR" sz="1600" dirty="0"/>
            </a:p>
          </p:txBody>
        </p:sp>
      </p:grpSp>
      <p:sp>
        <p:nvSpPr>
          <p:cNvPr id="103" name="Rectangle 6"/>
          <p:cNvSpPr/>
          <p:nvPr/>
        </p:nvSpPr>
        <p:spPr>
          <a:xfrm rot="21098831">
            <a:off x="3010172" y="318817"/>
            <a:ext cx="2584271" cy="583685"/>
          </a:xfrm>
          <a:prstGeom prst="rect">
            <a:avLst/>
          </a:prstGeom>
          <a:solidFill>
            <a:srgbClr val="F1613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/>
              <a:t>PLANO BD</a:t>
            </a:r>
            <a:endParaRPr lang="pt-BR" sz="24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C031D06B-E270-432C-8AC6-F5098443312B}"/>
              </a:ext>
            </a:extLst>
          </p:cNvPr>
          <p:cNvGrpSpPr/>
          <p:nvPr/>
        </p:nvGrpSpPr>
        <p:grpSpPr>
          <a:xfrm>
            <a:off x="474973" y="4700837"/>
            <a:ext cx="5585390" cy="2294101"/>
            <a:chOff x="474973" y="4700837"/>
            <a:chExt cx="5585390" cy="2294101"/>
          </a:xfrm>
        </p:grpSpPr>
        <p:sp>
          <p:nvSpPr>
            <p:cNvPr id="55" name="Rectangle 6"/>
            <p:cNvSpPr/>
            <p:nvPr/>
          </p:nvSpPr>
          <p:spPr>
            <a:xfrm>
              <a:off x="590557" y="4700837"/>
              <a:ext cx="1829730" cy="379497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b="1" dirty="0"/>
                <a:t>EMPRESA</a:t>
              </a:r>
              <a:endParaRPr lang="pt-BR" sz="1600" dirty="0"/>
            </a:p>
          </p:txBody>
        </p:sp>
        <p:sp>
          <p:nvSpPr>
            <p:cNvPr id="56" name="Rectangle 6"/>
            <p:cNvSpPr/>
            <p:nvPr/>
          </p:nvSpPr>
          <p:spPr>
            <a:xfrm>
              <a:off x="4230633" y="4700837"/>
              <a:ext cx="1829730" cy="379497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b="1" dirty="0"/>
                <a:t>FUNSSEST</a:t>
              </a:r>
              <a:endParaRPr lang="pt-BR" sz="1600" dirty="0"/>
            </a:p>
          </p:txBody>
        </p:sp>
        <p:cxnSp>
          <p:nvCxnSpPr>
            <p:cNvPr id="72" name="Conector reto 71"/>
            <p:cNvCxnSpPr/>
            <p:nvPr/>
          </p:nvCxnSpPr>
          <p:spPr>
            <a:xfrm>
              <a:off x="1102311" y="6031271"/>
              <a:ext cx="3502755" cy="0"/>
            </a:xfrm>
            <a:prstGeom prst="line">
              <a:avLst/>
            </a:prstGeom>
            <a:ln w="28575">
              <a:solidFill>
                <a:srgbClr val="89B7AE"/>
              </a:solidFill>
              <a:prstDash val="sysDash"/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8" name="Imagem 67"/>
            <p:cNvPicPr>
              <a:picLocks noChangeAspect="1"/>
            </p:cNvPicPr>
            <p:nvPr/>
          </p:nvPicPr>
          <p:blipFill rotWithShape="1">
            <a:blip r:embed="rId5"/>
            <a:srcRect t="49177"/>
            <a:stretch/>
          </p:blipFill>
          <p:spPr bwMode="auto">
            <a:xfrm>
              <a:off x="474973" y="5046669"/>
              <a:ext cx="2091596" cy="194826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32000"/>
                </a:prstClr>
              </a:outerShdw>
            </a:effectLst>
          </p:spPr>
        </p:pic>
        <p:sp>
          <p:nvSpPr>
            <p:cNvPr id="74" name="Elipse 73"/>
            <p:cNvSpPr/>
            <p:nvPr/>
          </p:nvSpPr>
          <p:spPr>
            <a:xfrm>
              <a:off x="2565063" y="5789915"/>
              <a:ext cx="462065" cy="462066"/>
            </a:xfrm>
            <a:prstGeom prst="ellipse">
              <a:avLst/>
            </a:prstGeom>
            <a:solidFill>
              <a:srgbClr val="00C38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$</a:t>
              </a:r>
              <a:endParaRPr lang="en-US" sz="2400" b="1" dirty="0"/>
            </a:p>
          </p:txBody>
        </p:sp>
        <p:sp>
          <p:nvSpPr>
            <p:cNvPr id="75" name="Elipse 74"/>
            <p:cNvSpPr/>
            <p:nvPr/>
          </p:nvSpPr>
          <p:spPr>
            <a:xfrm>
              <a:off x="3160845" y="5789770"/>
              <a:ext cx="462065" cy="462066"/>
            </a:xfrm>
            <a:prstGeom prst="ellipse">
              <a:avLst/>
            </a:prstGeom>
            <a:solidFill>
              <a:srgbClr val="00C38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$</a:t>
              </a:r>
              <a:endParaRPr lang="en-US" sz="2400" b="1" dirty="0"/>
            </a:p>
          </p:txBody>
        </p:sp>
        <p:sp>
          <p:nvSpPr>
            <p:cNvPr id="100" name="Elipse 99"/>
            <p:cNvSpPr/>
            <p:nvPr/>
          </p:nvSpPr>
          <p:spPr>
            <a:xfrm>
              <a:off x="3776143" y="5789770"/>
              <a:ext cx="462065" cy="462066"/>
            </a:xfrm>
            <a:prstGeom prst="ellipse">
              <a:avLst/>
            </a:prstGeom>
            <a:solidFill>
              <a:srgbClr val="00C38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$</a:t>
              </a:r>
              <a:endParaRPr lang="en-US" sz="2400" b="1" dirty="0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2821435" y="6293530"/>
              <a:ext cx="11945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b="1" dirty="0"/>
                <a:t>contribuições</a:t>
              </a:r>
              <a:endParaRPr lang="en-US" sz="1200" b="1" dirty="0"/>
            </a:p>
          </p:txBody>
        </p:sp>
        <p:grpSp>
          <p:nvGrpSpPr>
            <p:cNvPr id="69" name="Grupo 68"/>
            <p:cNvGrpSpPr/>
            <p:nvPr/>
          </p:nvGrpSpPr>
          <p:grpSpPr>
            <a:xfrm>
              <a:off x="4270860" y="4858026"/>
              <a:ext cx="1735583" cy="1999974"/>
              <a:chOff x="3976920" y="4858026"/>
              <a:chExt cx="1550944" cy="1787208"/>
            </a:xfrm>
          </p:grpSpPr>
          <p:pic>
            <p:nvPicPr>
              <p:cNvPr id="58" name="Imagem 57"/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 bwMode="auto">
              <a:xfrm>
                <a:off x="3976920" y="4858026"/>
                <a:ext cx="1550944" cy="1787208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18000"/>
                  </a:prstClr>
                </a:outerShdw>
              </a:effectLst>
            </p:spPr>
          </p:pic>
          <p:grpSp>
            <p:nvGrpSpPr>
              <p:cNvPr id="67" name="Grupo 66"/>
              <p:cNvGrpSpPr/>
              <p:nvPr/>
            </p:nvGrpSpPr>
            <p:grpSpPr>
              <a:xfrm>
                <a:off x="4340928" y="5617473"/>
                <a:ext cx="874720" cy="777061"/>
                <a:chOff x="4340928" y="5617473"/>
                <a:chExt cx="874720" cy="777061"/>
              </a:xfrm>
            </p:grpSpPr>
            <p:sp>
              <p:nvSpPr>
                <p:cNvPr id="64" name="Elipse 63"/>
                <p:cNvSpPr/>
                <p:nvPr/>
              </p:nvSpPr>
              <p:spPr>
                <a:xfrm>
                  <a:off x="4340928" y="5617473"/>
                  <a:ext cx="488078" cy="488077"/>
                </a:xfrm>
                <a:prstGeom prst="ellipse">
                  <a:avLst/>
                </a:prstGeom>
                <a:solidFill>
                  <a:srgbClr val="00C389"/>
                </a:solidFill>
                <a:ln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t-BR" sz="2400" b="1" dirty="0"/>
                    <a:t>A</a:t>
                  </a:r>
                  <a:endParaRPr lang="en-US" sz="2400" b="1" dirty="0"/>
                </a:p>
              </p:txBody>
            </p:sp>
            <p:sp>
              <p:nvSpPr>
                <p:cNvPr id="65" name="Elipse 64"/>
                <p:cNvSpPr/>
                <p:nvPr/>
              </p:nvSpPr>
              <p:spPr>
                <a:xfrm>
                  <a:off x="4508352" y="5906456"/>
                  <a:ext cx="488078" cy="488078"/>
                </a:xfrm>
                <a:prstGeom prst="ellipse">
                  <a:avLst/>
                </a:prstGeom>
                <a:solidFill>
                  <a:srgbClr val="00C389"/>
                </a:solidFill>
                <a:ln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t-BR" sz="2400" b="1" dirty="0"/>
                    <a:t>B</a:t>
                  </a:r>
                  <a:endParaRPr lang="en-US" sz="2400" b="1" dirty="0"/>
                </a:p>
              </p:txBody>
            </p:sp>
            <p:sp>
              <p:nvSpPr>
                <p:cNvPr id="66" name="Elipse 65"/>
                <p:cNvSpPr/>
                <p:nvPr/>
              </p:nvSpPr>
              <p:spPr>
                <a:xfrm>
                  <a:off x="4727570" y="5655757"/>
                  <a:ext cx="488078" cy="488078"/>
                </a:xfrm>
                <a:prstGeom prst="ellipse">
                  <a:avLst/>
                </a:prstGeom>
                <a:solidFill>
                  <a:srgbClr val="00C389"/>
                </a:solidFill>
                <a:ln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t-BR" sz="2400" b="1" dirty="0"/>
                    <a:t>C</a:t>
                  </a:r>
                  <a:endParaRPr lang="en-US" sz="2400" b="1" dirty="0"/>
                </a:p>
              </p:txBody>
            </p:sp>
          </p:grpSp>
        </p:grpSp>
        <p:sp>
          <p:nvSpPr>
            <p:cNvPr id="85" name="Rectangle 6"/>
            <p:cNvSpPr/>
            <p:nvPr/>
          </p:nvSpPr>
          <p:spPr>
            <a:xfrm>
              <a:off x="4474301" y="6527027"/>
              <a:ext cx="1362476" cy="24669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200" b="1" dirty="0"/>
                <a:t>Fundo único</a:t>
              </a:r>
              <a:endParaRPr lang="pt-BR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734049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Retângulo 35"/>
          <p:cNvSpPr/>
          <p:nvPr/>
        </p:nvSpPr>
        <p:spPr>
          <a:xfrm>
            <a:off x="0" y="0"/>
            <a:ext cx="9144000" cy="2842997"/>
          </a:xfrm>
          <a:prstGeom prst="rect">
            <a:avLst/>
          </a:prstGeom>
          <a:solidFill>
            <a:srgbClr val="878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6"/>
          <p:cNvSpPr/>
          <p:nvPr/>
        </p:nvSpPr>
        <p:spPr>
          <a:xfrm>
            <a:off x="2103539" y="682749"/>
            <a:ext cx="3857974" cy="78823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/>
              <a:t>Renda Vitalícia</a:t>
            </a:r>
            <a:endParaRPr lang="pt-BR" sz="3200" dirty="0"/>
          </a:p>
        </p:txBody>
      </p:sp>
      <p:sp>
        <p:nvSpPr>
          <p:cNvPr id="103" name="Rectangle 6"/>
          <p:cNvSpPr/>
          <p:nvPr/>
        </p:nvSpPr>
        <p:spPr>
          <a:xfrm rot="21098831">
            <a:off x="3731748" y="1199494"/>
            <a:ext cx="3178398" cy="788231"/>
          </a:xfrm>
          <a:prstGeom prst="rect">
            <a:avLst/>
          </a:prstGeom>
          <a:solidFill>
            <a:srgbClr val="F1613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/>
              <a:t>Sem opções</a:t>
            </a:r>
            <a:endParaRPr lang="pt-BR" sz="32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810EE385-D6A9-4EA7-9304-07E2876F3639}"/>
              </a:ext>
            </a:extLst>
          </p:cNvPr>
          <p:cNvGrpSpPr/>
          <p:nvPr/>
        </p:nvGrpSpPr>
        <p:grpSpPr>
          <a:xfrm>
            <a:off x="1076674" y="2634799"/>
            <a:ext cx="7725955" cy="1145897"/>
            <a:chOff x="1076674" y="2634799"/>
            <a:chExt cx="7725955" cy="1145897"/>
          </a:xfrm>
        </p:grpSpPr>
        <p:cxnSp>
          <p:nvCxnSpPr>
            <p:cNvPr id="3" name="Conector reto 2"/>
            <p:cNvCxnSpPr/>
            <p:nvPr/>
          </p:nvCxnSpPr>
          <p:spPr>
            <a:xfrm>
              <a:off x="1076674" y="3609396"/>
              <a:ext cx="4503438" cy="0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Conector reto 90"/>
            <p:cNvCxnSpPr/>
            <p:nvPr/>
          </p:nvCxnSpPr>
          <p:spPr>
            <a:xfrm>
              <a:off x="5503396" y="3609396"/>
              <a:ext cx="3101052" cy="0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Elipse 98"/>
            <p:cNvSpPr/>
            <p:nvPr/>
          </p:nvSpPr>
          <p:spPr>
            <a:xfrm>
              <a:off x="1828618" y="3408819"/>
              <a:ext cx="371876" cy="371877"/>
            </a:xfrm>
            <a:prstGeom prst="ellipse">
              <a:avLst/>
            </a:prstGeom>
            <a:solidFill>
              <a:srgbClr val="00C38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$</a:t>
              </a:r>
              <a:endParaRPr lang="en-US" sz="2400" b="1" dirty="0"/>
            </a:p>
          </p:txBody>
        </p:sp>
        <p:sp>
          <p:nvSpPr>
            <p:cNvPr id="73" name="Elipse 72"/>
            <p:cNvSpPr/>
            <p:nvPr/>
          </p:nvSpPr>
          <p:spPr>
            <a:xfrm>
              <a:off x="2317152" y="3408819"/>
              <a:ext cx="371876" cy="371877"/>
            </a:xfrm>
            <a:prstGeom prst="ellipse">
              <a:avLst/>
            </a:prstGeom>
            <a:solidFill>
              <a:srgbClr val="00C38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$</a:t>
              </a:r>
              <a:endParaRPr lang="en-US" sz="2400" b="1" dirty="0"/>
            </a:p>
          </p:txBody>
        </p:sp>
        <p:sp>
          <p:nvSpPr>
            <p:cNvPr id="77" name="Elipse 76"/>
            <p:cNvSpPr/>
            <p:nvPr/>
          </p:nvSpPr>
          <p:spPr>
            <a:xfrm>
              <a:off x="2805686" y="3408819"/>
              <a:ext cx="371876" cy="371877"/>
            </a:xfrm>
            <a:prstGeom prst="ellipse">
              <a:avLst/>
            </a:prstGeom>
            <a:solidFill>
              <a:srgbClr val="00C38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$</a:t>
              </a:r>
              <a:endParaRPr lang="en-US" sz="2400" b="1" dirty="0"/>
            </a:p>
          </p:txBody>
        </p:sp>
        <p:sp>
          <p:nvSpPr>
            <p:cNvPr id="78" name="Elipse 77"/>
            <p:cNvSpPr/>
            <p:nvPr/>
          </p:nvSpPr>
          <p:spPr>
            <a:xfrm>
              <a:off x="3294220" y="3408819"/>
              <a:ext cx="371876" cy="371877"/>
            </a:xfrm>
            <a:prstGeom prst="ellipse">
              <a:avLst/>
            </a:prstGeom>
            <a:solidFill>
              <a:srgbClr val="00C38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$</a:t>
              </a:r>
              <a:endParaRPr lang="en-US" sz="2400" b="1" dirty="0"/>
            </a:p>
          </p:txBody>
        </p:sp>
        <p:sp>
          <p:nvSpPr>
            <p:cNvPr id="79" name="Elipse 78"/>
            <p:cNvSpPr/>
            <p:nvPr/>
          </p:nvSpPr>
          <p:spPr>
            <a:xfrm>
              <a:off x="3782754" y="3408819"/>
              <a:ext cx="371876" cy="371877"/>
            </a:xfrm>
            <a:prstGeom prst="ellipse">
              <a:avLst/>
            </a:prstGeom>
            <a:solidFill>
              <a:srgbClr val="00C38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$</a:t>
              </a:r>
              <a:endParaRPr lang="en-US" sz="2400" b="1" dirty="0"/>
            </a:p>
          </p:txBody>
        </p:sp>
        <p:sp>
          <p:nvSpPr>
            <p:cNvPr id="80" name="Elipse 79"/>
            <p:cNvSpPr/>
            <p:nvPr/>
          </p:nvSpPr>
          <p:spPr>
            <a:xfrm>
              <a:off x="4271288" y="3408819"/>
              <a:ext cx="371876" cy="371877"/>
            </a:xfrm>
            <a:prstGeom prst="ellipse">
              <a:avLst/>
            </a:prstGeom>
            <a:solidFill>
              <a:srgbClr val="00C38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$</a:t>
              </a:r>
              <a:endParaRPr lang="en-US" sz="2400" b="1" dirty="0"/>
            </a:p>
          </p:txBody>
        </p:sp>
        <p:sp>
          <p:nvSpPr>
            <p:cNvPr id="81" name="Elipse 80"/>
            <p:cNvSpPr/>
            <p:nvPr/>
          </p:nvSpPr>
          <p:spPr>
            <a:xfrm>
              <a:off x="4759824" y="3408819"/>
              <a:ext cx="371876" cy="371877"/>
            </a:xfrm>
            <a:prstGeom prst="ellipse">
              <a:avLst/>
            </a:prstGeom>
            <a:solidFill>
              <a:srgbClr val="00C38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$</a:t>
              </a:r>
              <a:endParaRPr lang="en-US" sz="2400" b="1" dirty="0"/>
            </a:p>
          </p:txBody>
        </p:sp>
        <p:sp>
          <p:nvSpPr>
            <p:cNvPr id="82" name="Elipse 81"/>
            <p:cNvSpPr/>
            <p:nvPr/>
          </p:nvSpPr>
          <p:spPr>
            <a:xfrm>
              <a:off x="5416290" y="3492595"/>
              <a:ext cx="222151" cy="222151"/>
            </a:xfrm>
            <a:prstGeom prst="ellipse">
              <a:avLst/>
            </a:prstGeom>
            <a:solidFill>
              <a:srgbClr val="F161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Elipse 107"/>
            <p:cNvSpPr/>
            <p:nvPr/>
          </p:nvSpPr>
          <p:spPr>
            <a:xfrm>
              <a:off x="8580478" y="3492595"/>
              <a:ext cx="222151" cy="222151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6"/>
            <p:cNvSpPr/>
            <p:nvPr/>
          </p:nvSpPr>
          <p:spPr>
            <a:xfrm>
              <a:off x="4997924" y="2634799"/>
              <a:ext cx="1058881" cy="379497"/>
            </a:xfrm>
            <a:prstGeom prst="rect">
              <a:avLst/>
            </a:prstGeom>
            <a:solidFill>
              <a:srgbClr val="F1613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b="1" dirty="0"/>
                <a:t>Morte</a:t>
              </a:r>
              <a:endParaRPr lang="pt-BR" sz="1600" dirty="0"/>
            </a:p>
          </p:txBody>
        </p:sp>
        <p:cxnSp>
          <p:nvCxnSpPr>
            <p:cNvPr id="112" name="Conector de seta reta 111"/>
            <p:cNvCxnSpPr>
              <a:stCxn id="111" idx="2"/>
            </p:cNvCxnSpPr>
            <p:nvPr/>
          </p:nvCxnSpPr>
          <p:spPr>
            <a:xfrm flipH="1">
              <a:off x="5526238" y="3014296"/>
              <a:ext cx="1127" cy="391703"/>
            </a:xfrm>
            <a:prstGeom prst="straightConnector1">
              <a:avLst/>
            </a:prstGeom>
            <a:ln w="28575">
              <a:solidFill>
                <a:srgbClr val="F1613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upo 4"/>
          <p:cNvGrpSpPr/>
          <p:nvPr/>
        </p:nvGrpSpPr>
        <p:grpSpPr>
          <a:xfrm>
            <a:off x="3654805" y="3714746"/>
            <a:ext cx="5147824" cy="2957634"/>
            <a:chOff x="3654805" y="3714746"/>
            <a:chExt cx="5147824" cy="2957634"/>
          </a:xfrm>
        </p:grpSpPr>
        <p:cxnSp>
          <p:nvCxnSpPr>
            <p:cNvPr id="92" name="Conector reto 91"/>
            <p:cNvCxnSpPr>
              <a:stCxn id="87" idx="2"/>
            </p:cNvCxnSpPr>
            <p:nvPr/>
          </p:nvCxnSpPr>
          <p:spPr>
            <a:xfrm flipV="1">
              <a:off x="7091265" y="4900083"/>
              <a:ext cx="1513183" cy="2821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Elipse 85"/>
            <p:cNvSpPr/>
            <p:nvPr/>
          </p:nvSpPr>
          <p:spPr>
            <a:xfrm>
              <a:off x="5416290" y="4791828"/>
              <a:ext cx="222151" cy="222151"/>
            </a:xfrm>
            <a:prstGeom prst="ellipse">
              <a:avLst/>
            </a:prstGeom>
            <a:solidFill>
              <a:srgbClr val="F161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Elipse 86"/>
            <p:cNvSpPr/>
            <p:nvPr/>
          </p:nvSpPr>
          <p:spPr>
            <a:xfrm>
              <a:off x="7091265" y="4791828"/>
              <a:ext cx="222151" cy="222151"/>
            </a:xfrm>
            <a:prstGeom prst="ellipse">
              <a:avLst/>
            </a:prstGeom>
            <a:solidFill>
              <a:srgbClr val="F161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Conector reto 6"/>
            <p:cNvCxnSpPr>
              <a:stCxn id="82" idx="4"/>
              <a:endCxn id="86" idx="0"/>
            </p:cNvCxnSpPr>
            <p:nvPr/>
          </p:nvCxnSpPr>
          <p:spPr>
            <a:xfrm>
              <a:off x="5527366" y="3714746"/>
              <a:ext cx="0" cy="1077082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to 8"/>
            <p:cNvCxnSpPr>
              <a:stCxn id="86" idx="6"/>
              <a:endCxn id="87" idx="2"/>
            </p:cNvCxnSpPr>
            <p:nvPr/>
          </p:nvCxnSpPr>
          <p:spPr>
            <a:xfrm>
              <a:off x="5638441" y="4902904"/>
              <a:ext cx="1452824" cy="0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Conector de seta reta 92"/>
            <p:cNvCxnSpPr/>
            <p:nvPr/>
          </p:nvCxnSpPr>
          <p:spPr>
            <a:xfrm flipH="1">
              <a:off x="7202340" y="4333434"/>
              <a:ext cx="1127" cy="391703"/>
            </a:xfrm>
            <a:prstGeom prst="straightConnector1">
              <a:avLst/>
            </a:prstGeom>
            <a:ln w="28575">
              <a:solidFill>
                <a:srgbClr val="F1613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Rectangle 6"/>
            <p:cNvSpPr/>
            <p:nvPr/>
          </p:nvSpPr>
          <p:spPr>
            <a:xfrm>
              <a:off x="6228754" y="5390878"/>
              <a:ext cx="1947167" cy="379497"/>
            </a:xfrm>
            <a:prstGeom prst="rect">
              <a:avLst/>
            </a:prstGeom>
            <a:solidFill>
              <a:srgbClr val="F1613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b="1" dirty="0"/>
                <a:t>Fim do benefício</a:t>
              </a:r>
              <a:endParaRPr lang="pt-BR" sz="1600" dirty="0"/>
            </a:p>
          </p:txBody>
        </p:sp>
        <p:sp>
          <p:nvSpPr>
            <p:cNvPr id="94" name="Elipse 93"/>
            <p:cNvSpPr/>
            <p:nvPr/>
          </p:nvSpPr>
          <p:spPr>
            <a:xfrm>
              <a:off x="5739040" y="4714144"/>
              <a:ext cx="371876" cy="371877"/>
            </a:xfrm>
            <a:prstGeom prst="ellipse">
              <a:avLst/>
            </a:prstGeom>
            <a:solidFill>
              <a:srgbClr val="00C38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$</a:t>
              </a:r>
              <a:endParaRPr lang="en-US" sz="2400" b="1" dirty="0"/>
            </a:p>
          </p:txBody>
        </p:sp>
        <p:sp>
          <p:nvSpPr>
            <p:cNvPr id="102" name="Elipse 101"/>
            <p:cNvSpPr/>
            <p:nvPr/>
          </p:nvSpPr>
          <p:spPr>
            <a:xfrm>
              <a:off x="6192619" y="4714144"/>
              <a:ext cx="371876" cy="371877"/>
            </a:xfrm>
            <a:prstGeom prst="ellipse">
              <a:avLst/>
            </a:prstGeom>
            <a:solidFill>
              <a:srgbClr val="00C38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$</a:t>
              </a:r>
              <a:endParaRPr lang="en-US" sz="2400" b="1" dirty="0"/>
            </a:p>
          </p:txBody>
        </p:sp>
        <p:sp>
          <p:nvSpPr>
            <p:cNvPr id="104" name="Elipse 103"/>
            <p:cNvSpPr/>
            <p:nvPr/>
          </p:nvSpPr>
          <p:spPr>
            <a:xfrm>
              <a:off x="6661986" y="4714144"/>
              <a:ext cx="371876" cy="371877"/>
            </a:xfrm>
            <a:prstGeom prst="ellipse">
              <a:avLst/>
            </a:prstGeom>
            <a:solidFill>
              <a:srgbClr val="00C38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$</a:t>
              </a:r>
              <a:endParaRPr lang="en-US" sz="2400" b="1" dirty="0"/>
            </a:p>
          </p:txBody>
        </p:sp>
        <p:sp>
          <p:nvSpPr>
            <p:cNvPr id="105" name="Rectangle 6"/>
            <p:cNvSpPr/>
            <p:nvPr/>
          </p:nvSpPr>
          <p:spPr>
            <a:xfrm>
              <a:off x="6672898" y="4029790"/>
              <a:ext cx="1058881" cy="379497"/>
            </a:xfrm>
            <a:prstGeom prst="rect">
              <a:avLst/>
            </a:prstGeom>
            <a:solidFill>
              <a:srgbClr val="F1613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b="1" dirty="0"/>
                <a:t>Morte</a:t>
              </a:r>
              <a:endParaRPr lang="pt-BR" sz="1600" dirty="0"/>
            </a:p>
          </p:txBody>
        </p:sp>
        <p:cxnSp>
          <p:nvCxnSpPr>
            <p:cNvPr id="106" name="Conector de seta reta 105"/>
            <p:cNvCxnSpPr/>
            <p:nvPr/>
          </p:nvCxnSpPr>
          <p:spPr>
            <a:xfrm flipH="1">
              <a:off x="7202340" y="4957277"/>
              <a:ext cx="1127" cy="391703"/>
            </a:xfrm>
            <a:prstGeom prst="straightConnector1">
              <a:avLst/>
            </a:prstGeom>
            <a:ln w="28575">
              <a:solidFill>
                <a:srgbClr val="F1613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Elipse 108"/>
            <p:cNvSpPr/>
            <p:nvPr/>
          </p:nvSpPr>
          <p:spPr>
            <a:xfrm>
              <a:off x="8580478" y="4800101"/>
              <a:ext cx="222151" cy="222151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6"/>
            <p:cNvSpPr/>
            <p:nvPr/>
          </p:nvSpPr>
          <p:spPr>
            <a:xfrm>
              <a:off x="3748571" y="5661248"/>
              <a:ext cx="1720642" cy="73953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85725"/>
              <a:r>
                <a:rPr lang="pt-BR" sz="1600" b="1" dirty="0"/>
                <a:t>50% + 10% </a:t>
              </a:r>
              <a:br>
                <a:rPr lang="pt-BR" sz="1600" b="1" dirty="0"/>
              </a:br>
              <a:r>
                <a:rPr lang="pt-BR" sz="1100" b="1" dirty="0"/>
                <a:t>por beneficiário</a:t>
              </a:r>
              <a:endParaRPr lang="pt-BR" sz="1100" dirty="0"/>
            </a:p>
          </p:txBody>
        </p:sp>
        <p:pic>
          <p:nvPicPr>
            <p:cNvPr id="84" name="Imagem 8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9352" y="4966033"/>
              <a:ext cx="1313772" cy="1648886"/>
            </a:xfrm>
            <a:prstGeom prst="rect">
              <a:avLst/>
            </a:prstGeom>
          </p:spPr>
        </p:pic>
        <p:sp>
          <p:nvSpPr>
            <p:cNvPr id="39" name="TextBox 38"/>
            <p:cNvSpPr txBox="1"/>
            <p:nvPr/>
          </p:nvSpPr>
          <p:spPr>
            <a:xfrm>
              <a:off x="3654805" y="6418464"/>
              <a:ext cx="2270173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50" b="1" dirty="0" err="1"/>
                <a:t>Ex</a:t>
              </a:r>
              <a:r>
                <a:rPr lang="pt-BR" sz="1050" b="1" dirty="0"/>
                <a:t>: Cônjuge sem filhos menores</a:t>
              </a:r>
              <a:endParaRPr lang="en-US" sz="1050" b="1" dirty="0"/>
            </a:p>
          </p:txBody>
        </p:sp>
      </p:grpSp>
      <p:pic>
        <p:nvPicPr>
          <p:cNvPr id="17" name="Imagem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53" y="2060848"/>
            <a:ext cx="1555175" cy="2066213"/>
          </a:xfrm>
          <a:prstGeom prst="rect">
            <a:avLst/>
          </a:prstGeom>
        </p:spPr>
      </p:pic>
      <p:pic>
        <p:nvPicPr>
          <p:cNvPr id="49" name="Imagem 4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11" y="3211126"/>
            <a:ext cx="1056629" cy="1326152"/>
          </a:xfrm>
          <a:prstGeom prst="rect">
            <a:avLst/>
          </a:prstGeom>
        </p:spPr>
      </p:pic>
      <p:pic>
        <p:nvPicPr>
          <p:cNvPr id="57" name="Imagem 5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994"/>
          <a:stretch/>
        </p:blipFill>
        <p:spPr>
          <a:xfrm>
            <a:off x="635818" y="3492595"/>
            <a:ext cx="937882" cy="1037703"/>
          </a:xfrm>
          <a:prstGeom prst="rect">
            <a:avLst/>
          </a:prstGeom>
          <a:effectLst/>
        </p:spPr>
      </p:pic>
      <p:pic>
        <p:nvPicPr>
          <p:cNvPr id="61" name="Imagem 6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994"/>
          <a:stretch/>
        </p:blipFill>
        <p:spPr>
          <a:xfrm>
            <a:off x="1165657" y="3492595"/>
            <a:ext cx="937882" cy="103770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14392356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tângulo 59"/>
          <p:cNvSpPr/>
          <p:nvPr/>
        </p:nvSpPr>
        <p:spPr>
          <a:xfrm>
            <a:off x="0" y="4852862"/>
            <a:ext cx="9144000" cy="20051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6"/>
          <p:cNvSpPr/>
          <p:nvPr/>
        </p:nvSpPr>
        <p:spPr>
          <a:xfrm>
            <a:off x="3335924" y="2123857"/>
            <a:ext cx="1829730" cy="37949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/>
              <a:t>Carreira</a:t>
            </a:r>
            <a:endParaRPr lang="pt-BR" sz="1600" dirty="0"/>
          </a:p>
        </p:txBody>
      </p:sp>
      <p:sp>
        <p:nvSpPr>
          <p:cNvPr id="52" name="Rectangle 6"/>
          <p:cNvSpPr/>
          <p:nvPr/>
        </p:nvSpPr>
        <p:spPr>
          <a:xfrm>
            <a:off x="614282" y="1442281"/>
            <a:ext cx="663360" cy="61264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600" b="1" dirty="0"/>
              <a:t>A</a:t>
            </a:r>
            <a:endParaRPr lang="pt-BR" sz="1600" dirty="0"/>
          </a:p>
        </p:txBody>
      </p:sp>
      <p:sp>
        <p:nvSpPr>
          <p:cNvPr id="53" name="Rectangle 6"/>
          <p:cNvSpPr/>
          <p:nvPr/>
        </p:nvSpPr>
        <p:spPr>
          <a:xfrm>
            <a:off x="614282" y="2575756"/>
            <a:ext cx="663360" cy="61264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600" b="1" dirty="0"/>
              <a:t>B</a:t>
            </a:r>
            <a:endParaRPr lang="pt-BR" sz="1600" dirty="0"/>
          </a:p>
        </p:txBody>
      </p:sp>
      <p:sp>
        <p:nvSpPr>
          <p:cNvPr id="54" name="Rectangle 6"/>
          <p:cNvSpPr/>
          <p:nvPr/>
        </p:nvSpPr>
        <p:spPr>
          <a:xfrm>
            <a:off x="614282" y="3652081"/>
            <a:ext cx="663360" cy="61264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600" b="1" dirty="0"/>
              <a:t>C</a:t>
            </a:r>
            <a:endParaRPr lang="pt-BR" sz="1600" dirty="0"/>
          </a:p>
        </p:txBody>
      </p:sp>
      <p:grpSp>
        <p:nvGrpSpPr>
          <p:cNvPr id="35" name="Grupo 34"/>
          <p:cNvGrpSpPr/>
          <p:nvPr/>
        </p:nvGrpSpPr>
        <p:grpSpPr>
          <a:xfrm>
            <a:off x="829102" y="951664"/>
            <a:ext cx="6436870" cy="1326152"/>
            <a:chOff x="435996" y="228280"/>
            <a:chExt cx="6436870" cy="1326152"/>
          </a:xfrm>
        </p:grpSpPr>
        <p:grpSp>
          <p:nvGrpSpPr>
            <p:cNvPr id="20" name="Grupo 19"/>
            <p:cNvGrpSpPr/>
            <p:nvPr/>
          </p:nvGrpSpPr>
          <p:grpSpPr>
            <a:xfrm>
              <a:off x="435996" y="228280"/>
              <a:ext cx="6296244" cy="1326152"/>
              <a:chOff x="435996" y="228280"/>
              <a:chExt cx="6296244" cy="1326152"/>
            </a:xfrm>
          </p:grpSpPr>
          <p:cxnSp>
            <p:nvCxnSpPr>
              <p:cNvPr id="3" name="Conector reto 2"/>
              <p:cNvCxnSpPr/>
              <p:nvPr/>
            </p:nvCxnSpPr>
            <p:spPr>
              <a:xfrm>
                <a:off x="683568" y="1412776"/>
                <a:ext cx="604867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7" name="Imagem 1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5996" y="228280"/>
                <a:ext cx="998154" cy="1326152"/>
              </a:xfrm>
              <a:prstGeom prst="rect">
                <a:avLst/>
              </a:prstGeom>
            </p:spPr>
          </p:pic>
        </p:grpSp>
        <p:sp>
          <p:nvSpPr>
            <p:cNvPr id="32" name="Elipse 31"/>
            <p:cNvSpPr/>
            <p:nvPr/>
          </p:nvSpPr>
          <p:spPr>
            <a:xfrm>
              <a:off x="6650715" y="1301700"/>
              <a:ext cx="222151" cy="222151"/>
            </a:xfrm>
            <a:prstGeom prst="ellipse">
              <a:avLst/>
            </a:prstGeom>
            <a:solidFill>
              <a:srgbClr val="F161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upo 33"/>
          <p:cNvGrpSpPr/>
          <p:nvPr/>
        </p:nvGrpSpPr>
        <p:grpSpPr>
          <a:xfrm>
            <a:off x="770627" y="2086354"/>
            <a:ext cx="6465794" cy="1326152"/>
            <a:chOff x="377521" y="1412776"/>
            <a:chExt cx="6465794" cy="1326152"/>
          </a:xfrm>
        </p:grpSpPr>
        <p:grpSp>
          <p:nvGrpSpPr>
            <p:cNvPr id="25" name="Grupo 24"/>
            <p:cNvGrpSpPr/>
            <p:nvPr/>
          </p:nvGrpSpPr>
          <p:grpSpPr>
            <a:xfrm>
              <a:off x="377521" y="1412776"/>
              <a:ext cx="6354719" cy="1326152"/>
              <a:chOff x="377521" y="1554432"/>
              <a:chExt cx="6354719" cy="1326152"/>
            </a:xfrm>
          </p:grpSpPr>
          <p:cxnSp>
            <p:nvCxnSpPr>
              <p:cNvPr id="22" name="Conector reto 21"/>
              <p:cNvCxnSpPr/>
              <p:nvPr/>
            </p:nvCxnSpPr>
            <p:spPr>
              <a:xfrm>
                <a:off x="683568" y="2707502"/>
                <a:ext cx="604867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4" name="Imagem 2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7521" y="1554432"/>
                <a:ext cx="1056629" cy="1326152"/>
              </a:xfrm>
              <a:prstGeom prst="rect">
                <a:avLst/>
              </a:prstGeom>
            </p:spPr>
          </p:pic>
        </p:grpSp>
        <p:sp>
          <p:nvSpPr>
            <p:cNvPr id="33" name="Elipse 32"/>
            <p:cNvSpPr/>
            <p:nvPr/>
          </p:nvSpPr>
          <p:spPr>
            <a:xfrm>
              <a:off x="6621164" y="2444700"/>
              <a:ext cx="222151" cy="222151"/>
            </a:xfrm>
            <a:prstGeom prst="ellipse">
              <a:avLst/>
            </a:prstGeom>
            <a:solidFill>
              <a:srgbClr val="F161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upo 35"/>
          <p:cNvGrpSpPr/>
          <p:nvPr/>
        </p:nvGrpSpPr>
        <p:grpSpPr>
          <a:xfrm>
            <a:off x="829102" y="3148598"/>
            <a:ext cx="6407319" cy="1326152"/>
            <a:chOff x="435996" y="228280"/>
            <a:chExt cx="6407319" cy="1326152"/>
          </a:xfrm>
        </p:grpSpPr>
        <p:grpSp>
          <p:nvGrpSpPr>
            <p:cNvPr id="37" name="Grupo 36"/>
            <p:cNvGrpSpPr/>
            <p:nvPr/>
          </p:nvGrpSpPr>
          <p:grpSpPr>
            <a:xfrm>
              <a:off x="435996" y="228280"/>
              <a:ext cx="6296244" cy="1326152"/>
              <a:chOff x="435996" y="228280"/>
              <a:chExt cx="6296244" cy="1326152"/>
            </a:xfrm>
          </p:grpSpPr>
          <p:cxnSp>
            <p:nvCxnSpPr>
              <p:cNvPr id="39" name="Conector reto 38"/>
              <p:cNvCxnSpPr/>
              <p:nvPr/>
            </p:nvCxnSpPr>
            <p:spPr>
              <a:xfrm>
                <a:off x="683568" y="1412776"/>
                <a:ext cx="604867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0" name="Imagem 3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5996" y="228280"/>
                <a:ext cx="998154" cy="1326152"/>
              </a:xfrm>
              <a:prstGeom prst="rect">
                <a:avLst/>
              </a:prstGeom>
            </p:spPr>
          </p:pic>
        </p:grpSp>
        <p:sp>
          <p:nvSpPr>
            <p:cNvPr id="38" name="Elipse 37"/>
            <p:cNvSpPr/>
            <p:nvPr/>
          </p:nvSpPr>
          <p:spPr>
            <a:xfrm>
              <a:off x="6621164" y="1301700"/>
              <a:ext cx="222151" cy="222151"/>
            </a:xfrm>
            <a:prstGeom prst="ellipse">
              <a:avLst/>
            </a:prstGeom>
            <a:solidFill>
              <a:srgbClr val="F161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B7A03ADC-642B-4D0A-900E-8F2D49B5122B}"/>
              </a:ext>
            </a:extLst>
          </p:cNvPr>
          <p:cNvGrpSpPr/>
          <p:nvPr/>
        </p:nvGrpSpPr>
        <p:grpSpPr>
          <a:xfrm>
            <a:off x="6016239" y="744701"/>
            <a:ext cx="2875016" cy="5835561"/>
            <a:chOff x="6016239" y="744701"/>
            <a:chExt cx="2875016" cy="5835561"/>
          </a:xfrm>
        </p:grpSpPr>
        <p:grpSp>
          <p:nvGrpSpPr>
            <p:cNvPr id="4" name="Grupo 3"/>
            <p:cNvGrpSpPr/>
            <p:nvPr/>
          </p:nvGrpSpPr>
          <p:grpSpPr>
            <a:xfrm>
              <a:off x="6016239" y="1907782"/>
              <a:ext cx="2615013" cy="4672480"/>
              <a:chOff x="6016239" y="1907782"/>
              <a:chExt cx="2615013" cy="4672480"/>
            </a:xfrm>
          </p:grpSpPr>
          <p:sp>
            <p:nvSpPr>
              <p:cNvPr id="117" name="Forma livre 116"/>
              <p:cNvSpPr/>
              <p:nvPr/>
            </p:nvSpPr>
            <p:spPr>
              <a:xfrm>
                <a:off x="6152972" y="2127903"/>
                <a:ext cx="1640791" cy="3221764"/>
              </a:xfrm>
              <a:custGeom>
                <a:avLst/>
                <a:gdLst>
                  <a:gd name="connsiteX0" fmla="*/ 1768979 w 2213360"/>
                  <a:gd name="connsiteY0" fmla="*/ 0 h 3640508"/>
                  <a:gd name="connsiteX1" fmla="*/ 2213360 w 2213360"/>
                  <a:gd name="connsiteY1" fmla="*/ 0 h 3640508"/>
                  <a:gd name="connsiteX2" fmla="*/ 2213360 w 2213360"/>
                  <a:gd name="connsiteY2" fmla="*/ 3640508 h 3640508"/>
                  <a:gd name="connsiteX3" fmla="*/ 0 w 2213360"/>
                  <a:gd name="connsiteY3" fmla="*/ 3640508 h 3640508"/>
                  <a:gd name="connsiteX0" fmla="*/ 931491 w 1375872"/>
                  <a:gd name="connsiteY0" fmla="*/ 0 h 3640508"/>
                  <a:gd name="connsiteX1" fmla="*/ 1375872 w 1375872"/>
                  <a:gd name="connsiteY1" fmla="*/ 0 h 3640508"/>
                  <a:gd name="connsiteX2" fmla="*/ 1375872 w 1375872"/>
                  <a:gd name="connsiteY2" fmla="*/ 3640508 h 3640508"/>
                  <a:gd name="connsiteX3" fmla="*/ 0 w 1375872"/>
                  <a:gd name="connsiteY3" fmla="*/ 3640508 h 3640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75872" h="3640508">
                    <a:moveTo>
                      <a:pt x="931491" y="0"/>
                    </a:moveTo>
                    <a:lnTo>
                      <a:pt x="1375872" y="0"/>
                    </a:lnTo>
                    <a:lnTo>
                      <a:pt x="1375872" y="3640508"/>
                    </a:lnTo>
                    <a:lnTo>
                      <a:pt x="0" y="3640508"/>
                    </a:lnTo>
                  </a:path>
                </a:pathLst>
              </a:custGeom>
              <a:noFill/>
              <a:ln w="19050">
                <a:solidFill>
                  <a:schemeClr val="tx1">
                    <a:lumMod val="50000"/>
                    <a:lumOff val="50000"/>
                  </a:schemeClr>
                </a:solidFill>
                <a:headEnd type="arrow" w="med" len="med"/>
                <a:tailEnd type="arrow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Forma livre 117"/>
              <p:cNvSpPr/>
              <p:nvPr/>
            </p:nvSpPr>
            <p:spPr>
              <a:xfrm>
                <a:off x="6050422" y="3221765"/>
                <a:ext cx="2110811" cy="2743200"/>
              </a:xfrm>
              <a:custGeom>
                <a:avLst/>
                <a:gdLst>
                  <a:gd name="connsiteX0" fmla="*/ 1888620 w 2803020"/>
                  <a:gd name="connsiteY0" fmla="*/ 0 h 2965391"/>
                  <a:gd name="connsiteX1" fmla="*/ 2803020 w 2803020"/>
                  <a:gd name="connsiteY1" fmla="*/ 0 h 2965391"/>
                  <a:gd name="connsiteX2" fmla="*/ 2803020 w 2803020"/>
                  <a:gd name="connsiteY2" fmla="*/ 2965391 h 2965391"/>
                  <a:gd name="connsiteX3" fmla="*/ 0 w 2803020"/>
                  <a:gd name="connsiteY3" fmla="*/ 2965391 h 2965391"/>
                  <a:gd name="connsiteX0" fmla="*/ 1196411 w 2110811"/>
                  <a:gd name="connsiteY0" fmla="*/ 0 h 2965391"/>
                  <a:gd name="connsiteX1" fmla="*/ 2110811 w 2110811"/>
                  <a:gd name="connsiteY1" fmla="*/ 0 h 2965391"/>
                  <a:gd name="connsiteX2" fmla="*/ 2110811 w 2110811"/>
                  <a:gd name="connsiteY2" fmla="*/ 2965391 h 2965391"/>
                  <a:gd name="connsiteX3" fmla="*/ 0 w 2110811"/>
                  <a:gd name="connsiteY3" fmla="*/ 2965391 h 29653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10811" h="2965391">
                    <a:moveTo>
                      <a:pt x="1196411" y="0"/>
                    </a:moveTo>
                    <a:lnTo>
                      <a:pt x="2110811" y="0"/>
                    </a:lnTo>
                    <a:lnTo>
                      <a:pt x="2110811" y="2965391"/>
                    </a:lnTo>
                    <a:lnTo>
                      <a:pt x="0" y="2965391"/>
                    </a:lnTo>
                  </a:path>
                </a:pathLst>
              </a:custGeom>
              <a:noFill/>
              <a:ln w="19050">
                <a:solidFill>
                  <a:schemeClr val="tx1">
                    <a:lumMod val="50000"/>
                    <a:lumOff val="50000"/>
                  </a:schemeClr>
                </a:solidFill>
                <a:headEnd type="arrow" w="med" len="med"/>
                <a:tailEnd type="arrow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Forma livre 118"/>
              <p:cNvSpPr/>
              <p:nvPr/>
            </p:nvSpPr>
            <p:spPr>
              <a:xfrm>
                <a:off x="6016239" y="4324172"/>
                <a:ext cx="2615013" cy="2256090"/>
              </a:xfrm>
              <a:custGeom>
                <a:avLst/>
                <a:gdLst>
                  <a:gd name="connsiteX0" fmla="*/ 1623701 w 3008120"/>
                  <a:gd name="connsiteY0" fmla="*/ 0 h 2256090"/>
                  <a:gd name="connsiteX1" fmla="*/ 3008120 w 3008120"/>
                  <a:gd name="connsiteY1" fmla="*/ 0 h 2256090"/>
                  <a:gd name="connsiteX2" fmla="*/ 3008120 w 3008120"/>
                  <a:gd name="connsiteY2" fmla="*/ 2256090 h 2256090"/>
                  <a:gd name="connsiteX3" fmla="*/ 0 w 3008120"/>
                  <a:gd name="connsiteY3" fmla="*/ 2256090 h 2256090"/>
                  <a:gd name="connsiteX0" fmla="*/ 1230594 w 2615013"/>
                  <a:gd name="connsiteY0" fmla="*/ 0 h 2256090"/>
                  <a:gd name="connsiteX1" fmla="*/ 2615013 w 2615013"/>
                  <a:gd name="connsiteY1" fmla="*/ 0 h 2256090"/>
                  <a:gd name="connsiteX2" fmla="*/ 2615013 w 2615013"/>
                  <a:gd name="connsiteY2" fmla="*/ 2256090 h 2256090"/>
                  <a:gd name="connsiteX3" fmla="*/ 0 w 2615013"/>
                  <a:gd name="connsiteY3" fmla="*/ 2256090 h 22560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15013" h="2256090">
                    <a:moveTo>
                      <a:pt x="1230594" y="0"/>
                    </a:moveTo>
                    <a:lnTo>
                      <a:pt x="2615013" y="0"/>
                    </a:lnTo>
                    <a:lnTo>
                      <a:pt x="2615013" y="2256090"/>
                    </a:lnTo>
                    <a:lnTo>
                      <a:pt x="0" y="2256090"/>
                    </a:lnTo>
                  </a:path>
                </a:pathLst>
              </a:custGeom>
              <a:noFill/>
              <a:ln w="19050">
                <a:solidFill>
                  <a:schemeClr val="tx1">
                    <a:lumMod val="50000"/>
                    <a:lumOff val="50000"/>
                  </a:schemeClr>
                </a:solidFill>
                <a:headEnd type="arrow" w="med" len="med"/>
                <a:tailEnd type="arrow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Elipse 75"/>
              <p:cNvSpPr/>
              <p:nvPr/>
            </p:nvSpPr>
            <p:spPr>
              <a:xfrm>
                <a:off x="7526065" y="4138233"/>
                <a:ext cx="371876" cy="371877"/>
              </a:xfrm>
              <a:prstGeom prst="ellipse">
                <a:avLst/>
              </a:prstGeom>
              <a:solidFill>
                <a:srgbClr val="00C389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2400" b="1" dirty="0"/>
                  <a:t>$</a:t>
                </a:r>
                <a:endParaRPr lang="en-US" sz="2400" b="1" dirty="0"/>
              </a:p>
            </p:txBody>
          </p:sp>
          <p:sp>
            <p:nvSpPr>
              <p:cNvPr id="98" name="Elipse 97"/>
              <p:cNvSpPr/>
              <p:nvPr/>
            </p:nvSpPr>
            <p:spPr>
              <a:xfrm>
                <a:off x="7526065" y="3035826"/>
                <a:ext cx="371876" cy="371877"/>
              </a:xfrm>
              <a:prstGeom prst="ellipse">
                <a:avLst/>
              </a:prstGeom>
              <a:solidFill>
                <a:srgbClr val="00C389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2400" b="1" dirty="0"/>
                  <a:t>$</a:t>
                </a:r>
                <a:endParaRPr lang="en-US" sz="2400" b="1" dirty="0"/>
              </a:p>
            </p:txBody>
          </p:sp>
          <p:sp>
            <p:nvSpPr>
              <p:cNvPr id="99" name="Elipse 98"/>
              <p:cNvSpPr/>
              <p:nvPr/>
            </p:nvSpPr>
            <p:spPr>
              <a:xfrm>
                <a:off x="7526065" y="1907782"/>
                <a:ext cx="371876" cy="371877"/>
              </a:xfrm>
              <a:prstGeom prst="ellipse">
                <a:avLst/>
              </a:prstGeom>
              <a:solidFill>
                <a:srgbClr val="00C389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2400" b="1" dirty="0"/>
                  <a:t>$</a:t>
                </a:r>
                <a:endParaRPr lang="en-US" sz="2400" b="1" dirty="0"/>
              </a:p>
            </p:txBody>
          </p:sp>
        </p:grpSp>
        <p:sp>
          <p:nvSpPr>
            <p:cNvPr id="48" name="Rectangle 6"/>
            <p:cNvSpPr/>
            <p:nvPr/>
          </p:nvSpPr>
          <p:spPr>
            <a:xfrm>
              <a:off x="6409346" y="744701"/>
              <a:ext cx="2481909" cy="898736"/>
            </a:xfrm>
            <a:prstGeom prst="rect">
              <a:avLst/>
            </a:prstGeom>
            <a:solidFill>
              <a:srgbClr val="F1613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b="1" dirty="0"/>
                <a:t>Aposentadoria</a:t>
              </a:r>
            </a:p>
            <a:p>
              <a:pPr algn="ctr"/>
              <a:r>
                <a:rPr lang="pt-BR" sz="1600" b="1" dirty="0"/>
                <a:t>em função do </a:t>
              </a:r>
              <a:br>
                <a:rPr lang="pt-BR" sz="1600" b="1" dirty="0"/>
              </a:br>
              <a:r>
                <a:rPr lang="pt-BR" sz="1600" b="1" dirty="0"/>
                <a:t>SALDO ACUMULADO</a:t>
              </a:r>
              <a:endParaRPr lang="pt-BR" sz="1600" dirty="0"/>
            </a:p>
          </p:txBody>
        </p:sp>
      </p:grpSp>
      <p:sp>
        <p:nvSpPr>
          <p:cNvPr id="64" name="Rectangle 6"/>
          <p:cNvSpPr/>
          <p:nvPr/>
        </p:nvSpPr>
        <p:spPr>
          <a:xfrm rot="21098831">
            <a:off x="3010172" y="318817"/>
            <a:ext cx="2584271" cy="583685"/>
          </a:xfrm>
          <a:prstGeom prst="rect">
            <a:avLst/>
          </a:prstGeom>
          <a:solidFill>
            <a:srgbClr val="F1613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/>
              <a:t>PLANO CD</a:t>
            </a:r>
            <a:endParaRPr lang="pt-BR" sz="24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6B8B59FA-3678-44E9-BDA3-E6BBA34C30D5}"/>
              </a:ext>
            </a:extLst>
          </p:cNvPr>
          <p:cNvGrpSpPr/>
          <p:nvPr/>
        </p:nvGrpSpPr>
        <p:grpSpPr>
          <a:xfrm>
            <a:off x="362213" y="4289195"/>
            <a:ext cx="6693833" cy="2705743"/>
            <a:chOff x="362213" y="4289195"/>
            <a:chExt cx="6693833" cy="2705743"/>
          </a:xfrm>
        </p:grpSpPr>
        <p:sp>
          <p:nvSpPr>
            <p:cNvPr id="55" name="Rectangle 6"/>
            <p:cNvSpPr/>
            <p:nvPr/>
          </p:nvSpPr>
          <p:spPr>
            <a:xfrm>
              <a:off x="2380166" y="4700837"/>
              <a:ext cx="1829730" cy="379497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b="1" dirty="0"/>
                <a:t>EMPRESA</a:t>
              </a:r>
              <a:endParaRPr lang="pt-BR" sz="1600" dirty="0"/>
            </a:p>
          </p:txBody>
        </p:sp>
        <p:sp>
          <p:nvSpPr>
            <p:cNvPr id="56" name="Rectangle 6"/>
            <p:cNvSpPr/>
            <p:nvPr/>
          </p:nvSpPr>
          <p:spPr>
            <a:xfrm>
              <a:off x="5226316" y="4289195"/>
              <a:ext cx="1829730" cy="379497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b="1" dirty="0"/>
                <a:t>FUNSSEST</a:t>
              </a:r>
            </a:p>
          </p:txBody>
        </p:sp>
        <p:sp>
          <p:nvSpPr>
            <p:cNvPr id="59" name="Rectangle 6"/>
            <p:cNvSpPr/>
            <p:nvPr/>
          </p:nvSpPr>
          <p:spPr>
            <a:xfrm>
              <a:off x="362213" y="4700837"/>
              <a:ext cx="1829730" cy="379497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b="1" dirty="0"/>
                <a:t>Empregado</a:t>
              </a:r>
              <a:endParaRPr lang="pt-BR" sz="1600" dirty="0"/>
            </a:p>
          </p:txBody>
        </p:sp>
        <p:grpSp>
          <p:nvGrpSpPr>
            <p:cNvPr id="2" name="Grupo 1"/>
            <p:cNvGrpSpPr/>
            <p:nvPr/>
          </p:nvGrpSpPr>
          <p:grpSpPr>
            <a:xfrm>
              <a:off x="5831087" y="4933754"/>
              <a:ext cx="578259" cy="666348"/>
              <a:chOff x="4584572" y="4858025"/>
              <a:chExt cx="1000267" cy="1152643"/>
            </a:xfrm>
          </p:grpSpPr>
          <p:pic>
            <p:nvPicPr>
              <p:cNvPr id="62" name="Imagem 61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 bwMode="auto">
              <a:xfrm>
                <a:off x="4584572" y="4858025"/>
                <a:ext cx="1000267" cy="115264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18000"/>
                  </a:prstClr>
                </a:outerShdw>
              </a:effectLst>
            </p:spPr>
          </p:pic>
          <p:sp>
            <p:nvSpPr>
              <p:cNvPr id="63" name="Elipse 62"/>
              <p:cNvSpPr/>
              <p:nvPr/>
            </p:nvSpPr>
            <p:spPr>
              <a:xfrm>
                <a:off x="4904989" y="5399629"/>
                <a:ext cx="359431" cy="359430"/>
              </a:xfrm>
              <a:prstGeom prst="ellipse">
                <a:avLst/>
              </a:prstGeom>
              <a:solidFill>
                <a:srgbClr val="00C389"/>
              </a:solidFill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1200" b="1" dirty="0"/>
                  <a:t>A</a:t>
                </a:r>
                <a:endParaRPr lang="en-US" sz="1200" b="1" dirty="0"/>
              </a:p>
            </p:txBody>
          </p:sp>
        </p:grpSp>
        <p:grpSp>
          <p:nvGrpSpPr>
            <p:cNvPr id="77" name="Grupo 76"/>
            <p:cNvGrpSpPr/>
            <p:nvPr/>
          </p:nvGrpSpPr>
          <p:grpSpPr>
            <a:xfrm>
              <a:off x="5831087" y="5536232"/>
              <a:ext cx="578259" cy="666348"/>
              <a:chOff x="4584572" y="4858025"/>
              <a:chExt cx="1000267" cy="1152643"/>
            </a:xfrm>
          </p:grpSpPr>
          <p:pic>
            <p:nvPicPr>
              <p:cNvPr id="78" name="Imagem 77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 bwMode="auto">
              <a:xfrm>
                <a:off x="4584572" y="4858025"/>
                <a:ext cx="1000267" cy="115264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18000"/>
                  </a:prstClr>
                </a:outerShdw>
              </a:effectLst>
            </p:spPr>
          </p:pic>
          <p:sp>
            <p:nvSpPr>
              <p:cNvPr id="79" name="Elipse 78"/>
              <p:cNvSpPr/>
              <p:nvPr/>
            </p:nvSpPr>
            <p:spPr>
              <a:xfrm>
                <a:off x="4904989" y="5399629"/>
                <a:ext cx="359431" cy="359430"/>
              </a:xfrm>
              <a:prstGeom prst="ellipse">
                <a:avLst/>
              </a:prstGeom>
              <a:solidFill>
                <a:srgbClr val="00C389"/>
              </a:solidFill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1200" b="1" dirty="0"/>
                  <a:t>B</a:t>
                </a:r>
                <a:endParaRPr lang="en-US" sz="1200" b="1" dirty="0"/>
              </a:p>
            </p:txBody>
          </p:sp>
        </p:grpSp>
        <p:grpSp>
          <p:nvGrpSpPr>
            <p:cNvPr id="80" name="Grupo 79"/>
            <p:cNvGrpSpPr/>
            <p:nvPr/>
          </p:nvGrpSpPr>
          <p:grpSpPr>
            <a:xfrm>
              <a:off x="5831087" y="6138711"/>
              <a:ext cx="578259" cy="666348"/>
              <a:chOff x="4584572" y="4858025"/>
              <a:chExt cx="1000267" cy="1152643"/>
            </a:xfrm>
          </p:grpSpPr>
          <p:pic>
            <p:nvPicPr>
              <p:cNvPr id="81" name="Imagem 80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 bwMode="auto">
              <a:xfrm>
                <a:off x="4584572" y="4858025"/>
                <a:ext cx="1000267" cy="115264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18000"/>
                  </a:prstClr>
                </a:outerShdw>
              </a:effectLst>
            </p:spPr>
          </p:pic>
          <p:sp>
            <p:nvSpPr>
              <p:cNvPr id="82" name="Elipse 81"/>
              <p:cNvSpPr/>
              <p:nvPr/>
            </p:nvSpPr>
            <p:spPr>
              <a:xfrm>
                <a:off x="4904989" y="5399629"/>
                <a:ext cx="359431" cy="359430"/>
              </a:xfrm>
              <a:prstGeom prst="ellipse">
                <a:avLst/>
              </a:prstGeom>
              <a:solidFill>
                <a:srgbClr val="00C389"/>
              </a:solidFill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1200" b="1" dirty="0"/>
                  <a:t>C</a:t>
                </a:r>
                <a:endParaRPr lang="en-US" sz="1200" b="1" dirty="0"/>
              </a:p>
            </p:txBody>
          </p:sp>
        </p:grpSp>
        <p:grpSp>
          <p:nvGrpSpPr>
            <p:cNvPr id="7" name="Grupo 6"/>
            <p:cNvGrpSpPr/>
            <p:nvPr/>
          </p:nvGrpSpPr>
          <p:grpSpPr>
            <a:xfrm>
              <a:off x="3851920" y="5181284"/>
              <a:ext cx="1904004" cy="302125"/>
              <a:chOff x="3851920" y="5181284"/>
              <a:chExt cx="1904004" cy="302125"/>
            </a:xfrm>
          </p:grpSpPr>
          <p:cxnSp>
            <p:nvCxnSpPr>
              <p:cNvPr id="72" name="Conector reto 71"/>
              <p:cNvCxnSpPr/>
              <p:nvPr/>
            </p:nvCxnSpPr>
            <p:spPr>
              <a:xfrm>
                <a:off x="3851920" y="5332347"/>
                <a:ext cx="1904004" cy="0"/>
              </a:xfrm>
              <a:prstGeom prst="line">
                <a:avLst/>
              </a:prstGeom>
              <a:ln w="28575">
                <a:solidFill>
                  <a:srgbClr val="89B7AE"/>
                </a:solidFill>
                <a:prstDash val="sysDash"/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" name="Elipse 82"/>
              <p:cNvSpPr/>
              <p:nvPr/>
            </p:nvSpPr>
            <p:spPr>
              <a:xfrm>
                <a:off x="4412392" y="5181285"/>
                <a:ext cx="302124" cy="296570"/>
              </a:xfrm>
              <a:prstGeom prst="ellipse">
                <a:avLst/>
              </a:prstGeom>
              <a:solidFill>
                <a:srgbClr val="00C389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b="1" dirty="0"/>
                  <a:t>$</a:t>
                </a:r>
                <a:endParaRPr lang="en-US" b="1" dirty="0"/>
              </a:p>
            </p:txBody>
          </p:sp>
          <p:sp>
            <p:nvSpPr>
              <p:cNvPr id="105" name="Elipse 104"/>
              <p:cNvSpPr/>
              <p:nvPr/>
            </p:nvSpPr>
            <p:spPr>
              <a:xfrm>
                <a:off x="4805499" y="5181284"/>
                <a:ext cx="302124" cy="302125"/>
              </a:xfrm>
              <a:prstGeom prst="ellipse">
                <a:avLst/>
              </a:prstGeom>
              <a:solidFill>
                <a:srgbClr val="00C389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b="1" dirty="0"/>
                  <a:t>$</a:t>
                </a:r>
                <a:endParaRPr lang="en-US" b="1" dirty="0"/>
              </a:p>
            </p:txBody>
          </p:sp>
          <p:sp>
            <p:nvSpPr>
              <p:cNvPr id="106" name="Elipse 105"/>
              <p:cNvSpPr/>
              <p:nvPr/>
            </p:nvSpPr>
            <p:spPr>
              <a:xfrm>
                <a:off x="5207151" y="5181284"/>
                <a:ext cx="302124" cy="302125"/>
              </a:xfrm>
              <a:prstGeom prst="ellipse">
                <a:avLst/>
              </a:prstGeom>
              <a:solidFill>
                <a:srgbClr val="00C389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b="1" dirty="0"/>
                  <a:t>$</a:t>
                </a:r>
                <a:endParaRPr lang="en-US" b="1" dirty="0"/>
              </a:p>
            </p:txBody>
          </p:sp>
        </p:grpSp>
        <p:pic>
          <p:nvPicPr>
            <p:cNvPr id="87" name="Imagem 8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562" y="4896196"/>
              <a:ext cx="1527970" cy="203006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8" name="Rectangle 6"/>
            <p:cNvSpPr/>
            <p:nvPr/>
          </p:nvSpPr>
          <p:spPr>
            <a:xfrm>
              <a:off x="2151178" y="4749966"/>
              <a:ext cx="269754" cy="250655"/>
            </a:xfrm>
            <a:prstGeom prst="rect">
              <a:avLst/>
            </a:prstGeom>
            <a:solidFill>
              <a:srgbClr val="F1613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b="1" dirty="0"/>
                <a:t>+</a:t>
              </a:r>
              <a:endParaRPr lang="pt-BR" sz="1600" dirty="0"/>
            </a:p>
          </p:txBody>
        </p:sp>
        <p:grpSp>
          <p:nvGrpSpPr>
            <p:cNvPr id="107" name="Grupo 106"/>
            <p:cNvGrpSpPr/>
            <p:nvPr/>
          </p:nvGrpSpPr>
          <p:grpSpPr>
            <a:xfrm>
              <a:off x="3851920" y="5779490"/>
              <a:ext cx="1904004" cy="302125"/>
              <a:chOff x="3851920" y="5181284"/>
              <a:chExt cx="1904004" cy="302125"/>
            </a:xfrm>
          </p:grpSpPr>
          <p:cxnSp>
            <p:nvCxnSpPr>
              <p:cNvPr id="108" name="Conector reto 107"/>
              <p:cNvCxnSpPr/>
              <p:nvPr/>
            </p:nvCxnSpPr>
            <p:spPr>
              <a:xfrm>
                <a:off x="3851920" y="5332347"/>
                <a:ext cx="1904004" cy="0"/>
              </a:xfrm>
              <a:prstGeom prst="line">
                <a:avLst/>
              </a:prstGeom>
              <a:ln w="28575">
                <a:solidFill>
                  <a:srgbClr val="89B7AE"/>
                </a:solidFill>
                <a:prstDash val="sysDash"/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9" name="Elipse 108"/>
              <p:cNvSpPr/>
              <p:nvPr/>
            </p:nvSpPr>
            <p:spPr>
              <a:xfrm>
                <a:off x="4412392" y="5181285"/>
                <a:ext cx="302124" cy="296570"/>
              </a:xfrm>
              <a:prstGeom prst="ellipse">
                <a:avLst/>
              </a:prstGeom>
              <a:solidFill>
                <a:srgbClr val="00C389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b="1" dirty="0"/>
                  <a:t>$</a:t>
                </a:r>
                <a:endParaRPr lang="en-US" b="1" dirty="0"/>
              </a:p>
            </p:txBody>
          </p:sp>
          <p:sp>
            <p:nvSpPr>
              <p:cNvPr id="110" name="Elipse 109"/>
              <p:cNvSpPr/>
              <p:nvPr/>
            </p:nvSpPr>
            <p:spPr>
              <a:xfrm>
                <a:off x="4805499" y="5181284"/>
                <a:ext cx="302124" cy="302125"/>
              </a:xfrm>
              <a:prstGeom prst="ellipse">
                <a:avLst/>
              </a:prstGeom>
              <a:solidFill>
                <a:srgbClr val="00C389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b="1" dirty="0"/>
                  <a:t>$</a:t>
                </a:r>
                <a:endParaRPr lang="en-US" b="1" dirty="0"/>
              </a:p>
            </p:txBody>
          </p:sp>
          <p:sp>
            <p:nvSpPr>
              <p:cNvPr id="111" name="Elipse 110"/>
              <p:cNvSpPr/>
              <p:nvPr/>
            </p:nvSpPr>
            <p:spPr>
              <a:xfrm>
                <a:off x="5207151" y="5181284"/>
                <a:ext cx="302124" cy="302125"/>
              </a:xfrm>
              <a:prstGeom prst="ellipse">
                <a:avLst/>
              </a:prstGeom>
              <a:solidFill>
                <a:srgbClr val="00C389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b="1" dirty="0"/>
                  <a:t>$</a:t>
                </a:r>
                <a:endParaRPr lang="en-US" b="1" dirty="0"/>
              </a:p>
            </p:txBody>
          </p:sp>
        </p:grpSp>
        <p:grpSp>
          <p:nvGrpSpPr>
            <p:cNvPr id="112" name="Grupo 111"/>
            <p:cNvGrpSpPr/>
            <p:nvPr/>
          </p:nvGrpSpPr>
          <p:grpSpPr>
            <a:xfrm>
              <a:off x="3851920" y="6334966"/>
              <a:ext cx="1904004" cy="302125"/>
              <a:chOff x="3851920" y="5181284"/>
              <a:chExt cx="1904004" cy="302125"/>
            </a:xfrm>
          </p:grpSpPr>
          <p:cxnSp>
            <p:nvCxnSpPr>
              <p:cNvPr id="113" name="Conector reto 112"/>
              <p:cNvCxnSpPr/>
              <p:nvPr/>
            </p:nvCxnSpPr>
            <p:spPr>
              <a:xfrm>
                <a:off x="3851920" y="5332347"/>
                <a:ext cx="1904004" cy="0"/>
              </a:xfrm>
              <a:prstGeom prst="line">
                <a:avLst/>
              </a:prstGeom>
              <a:ln w="28575">
                <a:solidFill>
                  <a:srgbClr val="89B7AE"/>
                </a:solidFill>
                <a:prstDash val="sysDash"/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4" name="Elipse 113"/>
              <p:cNvSpPr/>
              <p:nvPr/>
            </p:nvSpPr>
            <p:spPr>
              <a:xfrm>
                <a:off x="4412392" y="5181285"/>
                <a:ext cx="302124" cy="296570"/>
              </a:xfrm>
              <a:prstGeom prst="ellipse">
                <a:avLst/>
              </a:prstGeom>
              <a:solidFill>
                <a:srgbClr val="00C389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b="1" dirty="0"/>
                  <a:t>$</a:t>
                </a:r>
                <a:endParaRPr lang="en-US" b="1" dirty="0"/>
              </a:p>
            </p:txBody>
          </p:sp>
          <p:sp>
            <p:nvSpPr>
              <p:cNvPr id="115" name="Elipse 114"/>
              <p:cNvSpPr/>
              <p:nvPr/>
            </p:nvSpPr>
            <p:spPr>
              <a:xfrm>
                <a:off x="4805499" y="5181284"/>
                <a:ext cx="302124" cy="302125"/>
              </a:xfrm>
              <a:prstGeom prst="ellipse">
                <a:avLst/>
              </a:prstGeom>
              <a:solidFill>
                <a:srgbClr val="00C389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b="1" dirty="0"/>
                  <a:t>$</a:t>
                </a:r>
                <a:endParaRPr lang="en-US" b="1" dirty="0"/>
              </a:p>
            </p:txBody>
          </p:sp>
          <p:sp>
            <p:nvSpPr>
              <p:cNvPr id="116" name="Elipse 115"/>
              <p:cNvSpPr/>
              <p:nvPr/>
            </p:nvSpPr>
            <p:spPr>
              <a:xfrm>
                <a:off x="5207151" y="5181284"/>
                <a:ext cx="302124" cy="302125"/>
              </a:xfrm>
              <a:prstGeom prst="ellipse">
                <a:avLst/>
              </a:prstGeom>
              <a:solidFill>
                <a:srgbClr val="00C389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b="1" dirty="0"/>
                  <a:t>$</a:t>
                </a:r>
                <a:endParaRPr lang="en-US" b="1" dirty="0"/>
              </a:p>
            </p:txBody>
          </p:sp>
        </p:grpSp>
        <p:pic>
          <p:nvPicPr>
            <p:cNvPr id="68" name="Imagem 67"/>
            <p:cNvPicPr>
              <a:picLocks noChangeAspect="1"/>
            </p:cNvPicPr>
            <p:nvPr/>
          </p:nvPicPr>
          <p:blipFill rotWithShape="1">
            <a:blip r:embed="rId6"/>
            <a:srcRect t="49177"/>
            <a:stretch/>
          </p:blipFill>
          <p:spPr bwMode="auto">
            <a:xfrm>
              <a:off x="2264582" y="5046669"/>
              <a:ext cx="2091596" cy="194826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32000"/>
                </a:prstClr>
              </a:outerShdw>
            </a:effectLst>
          </p:spPr>
        </p:pic>
        <p:sp>
          <p:nvSpPr>
            <p:cNvPr id="65" name="TextBox 64"/>
            <p:cNvSpPr txBox="1"/>
            <p:nvPr/>
          </p:nvSpPr>
          <p:spPr>
            <a:xfrm>
              <a:off x="4412392" y="5500214"/>
              <a:ext cx="11945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b="1" dirty="0"/>
                <a:t>contribuições</a:t>
              </a:r>
              <a:endParaRPr lang="en-US" sz="1200" b="1" dirty="0"/>
            </a:p>
          </p:txBody>
        </p:sp>
        <p:sp>
          <p:nvSpPr>
            <p:cNvPr id="66" name="Rectangle 6"/>
            <p:cNvSpPr/>
            <p:nvPr/>
          </p:nvSpPr>
          <p:spPr>
            <a:xfrm>
              <a:off x="5226316" y="4663207"/>
              <a:ext cx="1829729" cy="24669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200" b="1" dirty="0"/>
                <a:t>Saldos individuais</a:t>
              </a:r>
              <a:endParaRPr lang="pt-BR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27657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59"/>
          <p:cNvSpPr/>
          <p:nvPr/>
        </p:nvSpPr>
        <p:spPr>
          <a:xfrm>
            <a:off x="0" y="4852862"/>
            <a:ext cx="9144000" cy="20051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tângulo 35"/>
          <p:cNvSpPr/>
          <p:nvPr/>
        </p:nvSpPr>
        <p:spPr>
          <a:xfrm>
            <a:off x="0" y="1"/>
            <a:ext cx="9144000" cy="1772815"/>
          </a:xfrm>
          <a:prstGeom prst="rect">
            <a:avLst/>
          </a:prstGeom>
          <a:solidFill>
            <a:srgbClr val="878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6"/>
          <p:cNvSpPr/>
          <p:nvPr/>
        </p:nvSpPr>
        <p:spPr>
          <a:xfrm>
            <a:off x="2160573" y="394791"/>
            <a:ext cx="3857974" cy="107618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8775"/>
            <a:r>
              <a:rPr lang="pt-BR" sz="3200" b="1" dirty="0"/>
              <a:t>Plano CD Opções de</a:t>
            </a:r>
            <a:endParaRPr lang="pt-BR" sz="3200" dirty="0"/>
          </a:p>
        </p:txBody>
      </p:sp>
      <p:sp>
        <p:nvSpPr>
          <p:cNvPr id="103" name="Rectangle 6"/>
          <p:cNvSpPr/>
          <p:nvPr/>
        </p:nvSpPr>
        <p:spPr>
          <a:xfrm rot="21098831">
            <a:off x="3567265" y="1385991"/>
            <a:ext cx="3178398" cy="788231"/>
          </a:xfrm>
          <a:prstGeom prst="rect">
            <a:avLst/>
          </a:prstGeom>
          <a:solidFill>
            <a:srgbClr val="F1613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/>
              <a:t>Renda</a:t>
            </a:r>
            <a:endParaRPr lang="pt-BR" sz="3200" dirty="0"/>
          </a:p>
        </p:txBody>
      </p:sp>
      <p:grpSp>
        <p:nvGrpSpPr>
          <p:cNvPr id="2" name="Grupo 1"/>
          <p:cNvGrpSpPr/>
          <p:nvPr/>
        </p:nvGrpSpPr>
        <p:grpSpPr>
          <a:xfrm>
            <a:off x="971600" y="2214751"/>
            <a:ext cx="4463728" cy="785073"/>
            <a:chOff x="971600" y="2492896"/>
            <a:chExt cx="4463728" cy="785073"/>
          </a:xfrm>
        </p:grpSpPr>
        <p:sp>
          <p:nvSpPr>
            <p:cNvPr id="39" name="Elipse 38"/>
            <p:cNvSpPr/>
            <p:nvPr/>
          </p:nvSpPr>
          <p:spPr>
            <a:xfrm>
              <a:off x="971600" y="2492896"/>
              <a:ext cx="646815" cy="646817"/>
            </a:xfrm>
            <a:prstGeom prst="ellipse">
              <a:avLst/>
            </a:prstGeom>
            <a:solidFill>
              <a:srgbClr val="00C38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600" b="1" dirty="0"/>
                <a:t>$</a:t>
              </a:r>
              <a:endParaRPr lang="en-US" sz="3600" b="1" dirty="0"/>
            </a:p>
          </p:txBody>
        </p:sp>
        <p:sp>
          <p:nvSpPr>
            <p:cNvPr id="41" name="Retângulo 40"/>
            <p:cNvSpPr/>
            <p:nvPr/>
          </p:nvSpPr>
          <p:spPr>
            <a:xfrm>
              <a:off x="1618415" y="2631638"/>
              <a:ext cx="381691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b="1" dirty="0">
                  <a:solidFill>
                    <a:schemeClr val="bg1">
                      <a:lumMod val="50000"/>
                    </a:schemeClr>
                  </a:solidFill>
                </a:rPr>
                <a:t>Percentual do saldo ou valor fixo em Reais </a:t>
              </a:r>
              <a:r>
                <a:rPr lang="pt-BR" sz="1600" b="1" dirty="0">
                  <a:solidFill>
                    <a:schemeClr val="bg1">
                      <a:lumMod val="50000"/>
                    </a:schemeClr>
                  </a:solidFill>
                </a:rPr>
                <a:t>(gerenciável)</a:t>
              </a:r>
              <a:endParaRPr lang="pt-BR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43" name="Grupo 42"/>
          <p:cNvGrpSpPr/>
          <p:nvPr/>
        </p:nvGrpSpPr>
        <p:grpSpPr>
          <a:xfrm>
            <a:off x="971600" y="3068960"/>
            <a:ext cx="4463728" cy="646817"/>
            <a:chOff x="971600" y="2492896"/>
            <a:chExt cx="4463728" cy="646817"/>
          </a:xfrm>
        </p:grpSpPr>
        <p:sp>
          <p:nvSpPr>
            <p:cNvPr id="44" name="Elipse 43"/>
            <p:cNvSpPr/>
            <p:nvPr/>
          </p:nvSpPr>
          <p:spPr>
            <a:xfrm>
              <a:off x="971600" y="2492896"/>
              <a:ext cx="646815" cy="646817"/>
            </a:xfrm>
            <a:prstGeom prst="ellipse">
              <a:avLst/>
            </a:prstGeom>
            <a:solidFill>
              <a:srgbClr val="00C38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600" b="1" dirty="0"/>
                <a:t>$</a:t>
              </a:r>
              <a:endParaRPr lang="en-US" sz="3600" b="1" dirty="0"/>
            </a:p>
          </p:txBody>
        </p:sp>
        <p:sp>
          <p:nvSpPr>
            <p:cNvPr id="45" name="Retângulo 44"/>
            <p:cNvSpPr/>
            <p:nvPr/>
          </p:nvSpPr>
          <p:spPr>
            <a:xfrm>
              <a:off x="1618415" y="2631638"/>
              <a:ext cx="381691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b="1" dirty="0">
                  <a:solidFill>
                    <a:schemeClr val="bg1">
                      <a:lumMod val="50000"/>
                    </a:schemeClr>
                  </a:solidFill>
                </a:rPr>
                <a:t>Prazo </a:t>
              </a:r>
              <a:r>
                <a:rPr lang="pt-BR" sz="1600" b="1" dirty="0">
                  <a:solidFill>
                    <a:schemeClr val="bg1">
                      <a:lumMod val="50000"/>
                    </a:schemeClr>
                  </a:solidFill>
                </a:rPr>
                <a:t>(gerenciável)</a:t>
              </a:r>
              <a:endParaRPr lang="pt-BR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47" name="Grupo 46"/>
          <p:cNvGrpSpPr/>
          <p:nvPr/>
        </p:nvGrpSpPr>
        <p:grpSpPr>
          <a:xfrm>
            <a:off x="971600" y="3913935"/>
            <a:ext cx="4463728" cy="861774"/>
            <a:chOff x="971600" y="2441334"/>
            <a:chExt cx="4463728" cy="861774"/>
          </a:xfrm>
        </p:grpSpPr>
        <p:sp>
          <p:nvSpPr>
            <p:cNvPr id="48" name="Elipse 47"/>
            <p:cNvSpPr/>
            <p:nvPr/>
          </p:nvSpPr>
          <p:spPr>
            <a:xfrm>
              <a:off x="971600" y="2492896"/>
              <a:ext cx="646815" cy="646817"/>
            </a:xfrm>
            <a:prstGeom prst="ellipse">
              <a:avLst/>
            </a:prstGeom>
            <a:solidFill>
              <a:srgbClr val="00C38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600" b="1" dirty="0"/>
                <a:t>$</a:t>
              </a:r>
              <a:endParaRPr lang="en-US" sz="3600" b="1" dirty="0"/>
            </a:p>
          </p:txBody>
        </p:sp>
        <p:sp>
          <p:nvSpPr>
            <p:cNvPr id="50" name="Retângulo 49"/>
            <p:cNvSpPr/>
            <p:nvPr/>
          </p:nvSpPr>
          <p:spPr>
            <a:xfrm>
              <a:off x="1618415" y="2441334"/>
              <a:ext cx="3816913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b="1" dirty="0">
                  <a:solidFill>
                    <a:schemeClr val="bg1">
                      <a:lumMod val="50000"/>
                    </a:schemeClr>
                  </a:solidFill>
                </a:rPr>
                <a:t>À vista</a:t>
              </a:r>
              <a:br>
                <a:rPr lang="pt-BR" b="1" dirty="0">
                  <a:solidFill>
                    <a:schemeClr val="bg1">
                      <a:lumMod val="50000"/>
                    </a:schemeClr>
                  </a:solidFill>
                </a:rPr>
              </a:br>
              <a:r>
                <a:rPr lang="pt-BR" sz="1600" b="1" dirty="0">
                  <a:solidFill>
                    <a:schemeClr val="bg1">
                      <a:lumMod val="50000"/>
                    </a:schemeClr>
                  </a:solidFill>
                </a:rPr>
                <a:t>(100% no Resgate ou até 25% na concessão de renda mensal)</a:t>
              </a:r>
              <a:endParaRPr lang="pt-BR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cxnSp>
        <p:nvCxnSpPr>
          <p:cNvPr id="51" name="Conector reto 50"/>
          <p:cNvCxnSpPr/>
          <p:nvPr/>
        </p:nvCxnSpPr>
        <p:spPr>
          <a:xfrm>
            <a:off x="0" y="2983934"/>
            <a:ext cx="4541049" cy="0"/>
          </a:xfrm>
          <a:prstGeom prst="line">
            <a:avLst/>
          </a:prstGeom>
          <a:ln w="28575">
            <a:solidFill>
              <a:srgbClr val="F1613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to 51"/>
          <p:cNvCxnSpPr/>
          <p:nvPr/>
        </p:nvCxnSpPr>
        <p:spPr>
          <a:xfrm>
            <a:off x="0" y="3855605"/>
            <a:ext cx="4541049" cy="0"/>
          </a:xfrm>
          <a:prstGeom prst="line">
            <a:avLst/>
          </a:prstGeom>
          <a:ln w="28575">
            <a:solidFill>
              <a:srgbClr val="F1613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6"/>
          <p:cNvSpPr/>
          <p:nvPr/>
        </p:nvSpPr>
        <p:spPr>
          <a:xfrm>
            <a:off x="2125587" y="5331850"/>
            <a:ext cx="7018413" cy="55236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8775"/>
            <a:r>
              <a:rPr lang="pt-BR" sz="3200" b="1" dirty="0"/>
              <a:t>É seu patrimônio</a:t>
            </a:r>
            <a:endParaRPr lang="pt-BR" sz="3200" dirty="0"/>
          </a:p>
        </p:txBody>
      </p:sp>
      <p:sp>
        <p:nvSpPr>
          <p:cNvPr id="59" name="Rectangle 6"/>
          <p:cNvSpPr/>
          <p:nvPr/>
        </p:nvSpPr>
        <p:spPr>
          <a:xfrm>
            <a:off x="2125587" y="5870235"/>
            <a:ext cx="7018413" cy="512747"/>
          </a:xfrm>
          <a:prstGeom prst="rect">
            <a:avLst/>
          </a:prstGeom>
          <a:solidFill>
            <a:srgbClr val="F1613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8775"/>
            <a:r>
              <a:rPr lang="pt-BR" sz="3200" b="1" dirty="0"/>
              <a:t>e da sua família</a:t>
            </a:r>
            <a:endParaRPr lang="pt-BR" sz="3200" dirty="0"/>
          </a:p>
        </p:txBody>
      </p:sp>
      <p:grpSp>
        <p:nvGrpSpPr>
          <p:cNvPr id="4" name="Grupo 3"/>
          <p:cNvGrpSpPr/>
          <p:nvPr/>
        </p:nvGrpSpPr>
        <p:grpSpPr>
          <a:xfrm>
            <a:off x="5571858" y="2713269"/>
            <a:ext cx="3512511" cy="3956091"/>
            <a:chOff x="5014729" y="2582535"/>
            <a:chExt cx="2198758" cy="2476430"/>
          </a:xfrm>
        </p:grpSpPr>
        <p:pic>
          <p:nvPicPr>
            <p:cNvPr id="53" name="Imagem 5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3043" y="2582535"/>
              <a:ext cx="1555175" cy="2066213"/>
            </a:xfrm>
            <a:prstGeom prst="rect">
              <a:avLst/>
            </a:prstGeom>
          </p:spPr>
        </p:pic>
        <p:pic>
          <p:nvPicPr>
            <p:cNvPr id="55" name="Imagem 5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994"/>
            <a:stretch/>
          </p:blipFill>
          <p:spPr>
            <a:xfrm>
              <a:off x="5687882" y="4014282"/>
              <a:ext cx="937882" cy="1037703"/>
            </a:xfrm>
            <a:prstGeom prst="rect">
              <a:avLst/>
            </a:prstGeom>
            <a:effectLst/>
          </p:spPr>
        </p:pic>
        <p:pic>
          <p:nvPicPr>
            <p:cNvPr id="56" name="Imagem 5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994"/>
            <a:stretch/>
          </p:blipFill>
          <p:spPr>
            <a:xfrm>
              <a:off x="6275605" y="4014282"/>
              <a:ext cx="937882" cy="1037703"/>
            </a:xfrm>
            <a:prstGeom prst="rect">
              <a:avLst/>
            </a:prstGeom>
            <a:effectLst/>
          </p:spPr>
        </p:pic>
        <p:pic>
          <p:nvPicPr>
            <p:cNvPr id="54" name="Imagem 5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4729" y="3732813"/>
              <a:ext cx="1056629" cy="1326152"/>
            </a:xfrm>
            <a:prstGeom prst="rect">
              <a:avLst/>
            </a:prstGeom>
          </p:spPr>
        </p:pic>
      </p:grpSp>
      <p:pic>
        <p:nvPicPr>
          <p:cNvPr id="60" name="Imagem 5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366021" y="5073202"/>
            <a:ext cx="1306921" cy="15060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8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39404743"/>
      </p:ext>
    </p:extLst>
  </p:cSld>
  <p:clrMapOvr>
    <a:masterClrMapping/>
  </p:clrMapOvr>
  <p:transition spd="slow">
    <p:push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PREFIX" val="TW_"/>
  <p:tag name="TW_FOOTER" val="Watermark"/>
  <p:tag name="TW_TEMPLATENAME" val="Towers Watson.pptx"/>
  <p:tag name="TW_CREATEDATE" val="24 February 2014"/>
  <p:tag name="TW_DPI" val=""/>
  <p:tag name="ISPRING_RESOURCE_PATHS_HASH_PRESENTER" val="997f146a5572a452bcc1b314b6b1d66a39f1e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W_FOOTER" val="Watermark"/>
</p:tagLst>
</file>

<file path=ppt/theme/theme1.xml><?xml version="1.0" encoding="utf-8"?>
<a:theme xmlns:a="http://schemas.openxmlformats.org/drawingml/2006/main" name="TW Gold &amp; Red">
  <a:themeElements>
    <a:clrScheme name="Gold &amp; Red">
      <a:dk1>
        <a:sysClr val="windowText" lastClr="000000"/>
      </a:dk1>
      <a:lt1>
        <a:sysClr val="window" lastClr="FFFFFF"/>
      </a:lt1>
      <a:dk2>
        <a:srgbClr val="999999"/>
      </a:dk2>
      <a:lt2>
        <a:srgbClr val="E65032"/>
      </a:lt2>
      <a:accent1>
        <a:srgbClr val="EBAF00"/>
      </a:accent1>
      <a:accent2>
        <a:srgbClr val="E65032"/>
      </a:accent2>
      <a:accent3>
        <a:srgbClr val="999999"/>
      </a:accent3>
      <a:accent4>
        <a:srgbClr val="EA745C"/>
      </a:accent4>
      <a:accent5>
        <a:srgbClr val="FFDA65"/>
      </a:accent5>
      <a:accent6>
        <a:srgbClr val="A00050"/>
      </a:accent6>
      <a:hlink>
        <a:srgbClr val="999999"/>
      </a:hlink>
      <a:folHlink>
        <a:srgbClr val="E65032"/>
      </a:folHlink>
    </a:clrScheme>
    <a:fontScheme name="Gold &amp; Re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22568</TotalTime>
  <Words>4098</Words>
  <Application>Microsoft Office PowerPoint</Application>
  <PresentationFormat>Apresentação na tela (4:3)</PresentationFormat>
  <Paragraphs>477</Paragraphs>
  <Slides>27</Slides>
  <Notes>24</Notes>
  <HiddenSlides>1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28" baseType="lpstr">
      <vt:lpstr>TW Gold &amp; Red</vt:lpstr>
      <vt:lpstr>Apresentação do PowerPoint</vt:lpstr>
      <vt:lpstr>Apresentação do PowerPoint</vt:lpstr>
      <vt:lpstr>Introdução            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 que é o saldamento?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Opção pela Transferência da Reserva para o Plano VI (com contribuição individual da patrocinadora)</vt:lpstr>
      <vt:lpstr>Opção pela inscrição no Plano VI mantendo o benefício saldado (com regra de contrapartida de contribuição)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Towers Watson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VirtualG2</dc:creator>
  <cp:lastModifiedBy>ArcelorMittal FCSA</cp:lastModifiedBy>
  <cp:revision>1155</cp:revision>
  <cp:lastPrinted>2017-08-21T15:56:54Z</cp:lastPrinted>
  <dcterms:created xsi:type="dcterms:W3CDTF">2011-05-25T11:39:35Z</dcterms:created>
  <dcterms:modified xsi:type="dcterms:W3CDTF">2019-04-22T11:33:36Z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Watermark">
    <vt:lpwstr/>
  </property>
  <property fmtid="{D5CDD505-2E9C-101B-9397-08002B2CF9AE}" pid="3" name="MSIP_Label_9c700311-1b20-487f-9129-30717d50ca8e_Enabled">
    <vt:lpwstr>True</vt:lpwstr>
  </property>
  <property fmtid="{D5CDD505-2E9C-101B-9397-08002B2CF9AE}" pid="4" name="MSIP_Label_9c700311-1b20-487f-9129-30717d50ca8e_SiteId">
    <vt:lpwstr>76e3921f-489b-4b7e-9547-9ea297add9b5</vt:lpwstr>
  </property>
  <property fmtid="{D5CDD505-2E9C-101B-9397-08002B2CF9AE}" pid="5" name="MSIP_Label_9c700311-1b20-487f-9129-30717d50ca8e_Owner">
    <vt:lpwstr>frederico.carius@towerswatson.com</vt:lpwstr>
  </property>
  <property fmtid="{D5CDD505-2E9C-101B-9397-08002B2CF9AE}" pid="6" name="MSIP_Label_9c700311-1b20-487f-9129-30717d50ca8e_SetDate">
    <vt:lpwstr>2019-03-01T18:30:44.0540348Z</vt:lpwstr>
  </property>
  <property fmtid="{D5CDD505-2E9C-101B-9397-08002B2CF9AE}" pid="7" name="MSIP_Label_9c700311-1b20-487f-9129-30717d50ca8e_Name">
    <vt:lpwstr>Confidential</vt:lpwstr>
  </property>
  <property fmtid="{D5CDD505-2E9C-101B-9397-08002B2CF9AE}" pid="8" name="MSIP_Label_9c700311-1b20-487f-9129-30717d50ca8e_Application">
    <vt:lpwstr>Microsoft Azure Information Protection</vt:lpwstr>
  </property>
  <property fmtid="{D5CDD505-2E9C-101B-9397-08002B2CF9AE}" pid="9" name="MSIP_Label_9c700311-1b20-487f-9129-30717d50ca8e_Extended_MSFT_Method">
    <vt:lpwstr>Automatic</vt:lpwstr>
  </property>
  <property fmtid="{D5CDD505-2E9C-101B-9397-08002B2CF9AE}" pid="10" name="MSIP_Label_d347b247-e90e-43a3-9d7b-004f14ae6873_Enabled">
    <vt:lpwstr>True</vt:lpwstr>
  </property>
  <property fmtid="{D5CDD505-2E9C-101B-9397-08002B2CF9AE}" pid="11" name="MSIP_Label_d347b247-e90e-43a3-9d7b-004f14ae6873_SiteId">
    <vt:lpwstr>76e3921f-489b-4b7e-9547-9ea297add9b5</vt:lpwstr>
  </property>
  <property fmtid="{D5CDD505-2E9C-101B-9397-08002B2CF9AE}" pid="12" name="MSIP_Label_d347b247-e90e-43a3-9d7b-004f14ae6873_Owner">
    <vt:lpwstr>frederico.carius@towerswatson.com</vt:lpwstr>
  </property>
  <property fmtid="{D5CDD505-2E9C-101B-9397-08002B2CF9AE}" pid="13" name="MSIP_Label_d347b247-e90e-43a3-9d7b-004f14ae6873_SetDate">
    <vt:lpwstr>2019-03-01T18:30:44.0540348Z</vt:lpwstr>
  </property>
  <property fmtid="{D5CDD505-2E9C-101B-9397-08002B2CF9AE}" pid="14" name="MSIP_Label_d347b247-e90e-43a3-9d7b-004f14ae6873_Name">
    <vt:lpwstr>Anyone (No Protection)</vt:lpwstr>
  </property>
  <property fmtid="{D5CDD505-2E9C-101B-9397-08002B2CF9AE}" pid="15" name="MSIP_Label_d347b247-e90e-43a3-9d7b-004f14ae6873_Application">
    <vt:lpwstr>Microsoft Azure Information Protection</vt:lpwstr>
  </property>
  <property fmtid="{D5CDD505-2E9C-101B-9397-08002B2CF9AE}" pid="16" name="MSIP_Label_d347b247-e90e-43a3-9d7b-004f14ae6873_Parent">
    <vt:lpwstr>9c700311-1b20-487f-9129-30717d50ca8e</vt:lpwstr>
  </property>
  <property fmtid="{D5CDD505-2E9C-101B-9397-08002B2CF9AE}" pid="17" name="MSIP_Label_d347b247-e90e-43a3-9d7b-004f14ae6873_Extended_MSFT_Method">
    <vt:lpwstr>Automatic</vt:lpwstr>
  </property>
  <property fmtid="{D5CDD505-2E9C-101B-9397-08002B2CF9AE}" pid="18" name="Sensitivity">
    <vt:lpwstr>Confidential Anyone (No Protection)</vt:lpwstr>
  </property>
</Properties>
</file>